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842" r:id="rId2"/>
    <p:sldId id="843" r:id="rId3"/>
    <p:sldId id="844" r:id="rId4"/>
    <p:sldId id="845" r:id="rId5"/>
    <p:sldId id="846" r:id="rId6"/>
    <p:sldId id="847" r:id="rId7"/>
    <p:sldId id="848" r:id="rId8"/>
    <p:sldId id="849" r:id="rId9"/>
    <p:sldId id="850" r:id="rId10"/>
    <p:sldId id="851" r:id="rId11"/>
    <p:sldId id="852" r:id="rId12"/>
    <p:sldId id="855"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DS 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431800" y="2130426"/>
            <a:ext cx="11328400" cy="1470025"/>
          </a:xfrm>
        </p:spPr>
        <p:txBody>
          <a:bodyPr>
            <a:normAutofit/>
          </a:bodyPr>
          <a:lstStyle>
            <a:lvl1pPr>
              <a:defRPr sz="4800" b="1">
                <a:latin typeface="Arial" pitchFamily="34" charset="0"/>
                <a:cs typeface="Arial" pitchFamily="34" charset="0"/>
              </a:defRPr>
            </a:lvl1pPr>
          </a:lstStyle>
          <a:p>
            <a:r>
              <a:rPr lang="da-DK" dirty="0"/>
              <a:t>Klik for at redigere titel</a:t>
            </a:r>
          </a:p>
        </p:txBody>
      </p:sp>
      <p:sp>
        <p:nvSpPr>
          <p:cNvPr id="3" name="Undertitel 2"/>
          <p:cNvSpPr>
            <a:spLocks noGrp="1"/>
          </p:cNvSpPr>
          <p:nvPr>
            <p:ph type="subTitle" idx="1"/>
          </p:nvPr>
        </p:nvSpPr>
        <p:spPr>
          <a:xfrm>
            <a:off x="431800" y="3886200"/>
            <a:ext cx="11328400" cy="97156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a:t>
            </a:r>
          </a:p>
        </p:txBody>
      </p:sp>
    </p:spTree>
    <p:extLst>
      <p:ext uri="{BB962C8B-B14F-4D97-AF65-F5344CB8AC3E}">
        <p14:creationId xmlns:p14="http://schemas.microsoft.com/office/powerpoint/2010/main" val="310604442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DS dias 1">
    <p:spTree>
      <p:nvGrpSpPr>
        <p:cNvPr id="1" name=""/>
        <p:cNvGrpSpPr/>
        <p:nvPr/>
      </p:nvGrpSpPr>
      <p:grpSpPr>
        <a:xfrm>
          <a:off x="0" y="0"/>
          <a:ext cx="0" cy="0"/>
          <a:chOff x="0" y="0"/>
          <a:chExt cx="0" cy="0"/>
        </a:xfrm>
      </p:grpSpPr>
      <p:sp>
        <p:nvSpPr>
          <p:cNvPr id="2" name="Titel 1"/>
          <p:cNvSpPr>
            <a:spLocks noGrp="1"/>
          </p:cNvSpPr>
          <p:nvPr>
            <p:ph type="title"/>
          </p:nvPr>
        </p:nvSpPr>
        <p:spPr>
          <a:xfrm>
            <a:off x="431800" y="1268412"/>
            <a:ext cx="11328400" cy="803266"/>
          </a:xfrm>
          <a:noFill/>
        </p:spPr>
        <p:txBody>
          <a:bodyPr>
            <a:noAutofit/>
          </a:bodyPr>
          <a:lstStyle>
            <a:lvl1pPr algn="l">
              <a:defRPr sz="3600" b="1">
                <a:solidFill>
                  <a:srgbClr val="C00000"/>
                </a:solidFill>
                <a:latin typeface="Arial" pitchFamily="34" charset="0"/>
                <a:cs typeface="Arial" pitchFamily="34" charset="0"/>
              </a:defRPr>
            </a:lvl1pPr>
          </a:lstStyle>
          <a:p>
            <a:r>
              <a:rPr lang="en-US" dirty="0"/>
              <a:t>Click to edit Master title style</a:t>
            </a:r>
            <a:endParaRPr lang="da-DK" dirty="0"/>
          </a:p>
        </p:txBody>
      </p:sp>
      <p:sp>
        <p:nvSpPr>
          <p:cNvPr id="3" name="Pladsholder til indhold 2"/>
          <p:cNvSpPr>
            <a:spLocks noGrp="1"/>
          </p:cNvSpPr>
          <p:nvPr>
            <p:ph idx="1"/>
          </p:nvPr>
        </p:nvSpPr>
        <p:spPr>
          <a:xfrm>
            <a:off x="431801" y="2420939"/>
            <a:ext cx="6625167" cy="4103687"/>
          </a:xfrm>
        </p:spPr>
        <p:txBody>
          <a:bodyPr>
            <a:normAutofit/>
          </a:bodyPr>
          <a:lstStyle>
            <a:lvl1pPr algn="l">
              <a:buFont typeface="Wingdings" pitchFamily="2" charset="2"/>
              <a:buChar char="§"/>
              <a:defRPr sz="2400" b="1">
                <a:latin typeface="Arial" pitchFamily="34" charset="0"/>
                <a:cs typeface="Arial" pitchFamily="34" charset="0"/>
              </a:defRPr>
            </a:lvl1pPr>
            <a:lvl2pPr algn="l">
              <a:buFont typeface="Wingdings" pitchFamily="2" charset="2"/>
              <a:buChar char="§"/>
              <a:defRPr sz="2000" baseline="0">
                <a:latin typeface="Arial" pitchFamily="34" charset="0"/>
                <a:cs typeface="Arial" pitchFamily="34" charset="0"/>
              </a:defRPr>
            </a:lvl2pPr>
            <a:lvl3pPr algn="l">
              <a:defRPr sz="2000">
                <a:latin typeface="Arial" pitchFamily="34" charset="0"/>
                <a:cs typeface="Arial" pitchFamily="34" charset="0"/>
              </a:defRPr>
            </a:lvl3pPr>
            <a:lvl4pPr algn="l">
              <a:defRPr sz="2000">
                <a:latin typeface="Arial" pitchFamily="34" charset="0"/>
                <a:cs typeface="Arial" pitchFamily="34" charset="0"/>
              </a:defRPr>
            </a:lvl4pPr>
            <a:lvl5pPr algn="l">
              <a:defRPr sz="2000">
                <a:latin typeface="Arial" pitchFamily="34" charset="0"/>
                <a:cs typeface="Arial" pitchFamily="34" charset="0"/>
              </a:defRPr>
            </a:lvl5pPr>
          </a:lstStyle>
          <a:p>
            <a:pPr lvl="0"/>
            <a:r>
              <a:rPr lang="en-US" dirty="0"/>
              <a:t>Click to edit Master text styles</a:t>
            </a:r>
          </a:p>
        </p:txBody>
      </p:sp>
      <p:sp>
        <p:nvSpPr>
          <p:cNvPr id="7" name="Pladsholder til indhold 3"/>
          <p:cNvSpPr>
            <a:spLocks noGrp="1"/>
          </p:cNvSpPr>
          <p:nvPr>
            <p:ph sz="half" idx="2"/>
          </p:nvPr>
        </p:nvSpPr>
        <p:spPr>
          <a:xfrm>
            <a:off x="7535333" y="2420939"/>
            <a:ext cx="4224867" cy="4103687"/>
          </a:xfrm>
        </p:spPr>
        <p:txBody>
          <a:bodyPr>
            <a:normAutofit/>
          </a:bodyPr>
          <a:lstStyle>
            <a:lvl1pPr>
              <a:buFontTx/>
              <a:buNone/>
              <a:defRPr sz="2000" baseline="0">
                <a:solidFill>
                  <a:schemeClr val="bg1">
                    <a:lumMod val="75000"/>
                  </a:schemeClr>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265847955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DS dias 2">
    <p:spTree>
      <p:nvGrpSpPr>
        <p:cNvPr id="1" name=""/>
        <p:cNvGrpSpPr/>
        <p:nvPr/>
      </p:nvGrpSpPr>
      <p:grpSpPr>
        <a:xfrm>
          <a:off x="0" y="0"/>
          <a:ext cx="0" cy="0"/>
          <a:chOff x="0" y="0"/>
          <a:chExt cx="0" cy="0"/>
        </a:xfrm>
      </p:grpSpPr>
      <p:sp>
        <p:nvSpPr>
          <p:cNvPr id="2" name="Titel 1"/>
          <p:cNvSpPr>
            <a:spLocks noGrp="1"/>
          </p:cNvSpPr>
          <p:nvPr>
            <p:ph type="title"/>
          </p:nvPr>
        </p:nvSpPr>
        <p:spPr>
          <a:xfrm>
            <a:off x="431800" y="1268414"/>
            <a:ext cx="11328400" cy="803265"/>
          </a:xfrm>
        </p:spPr>
        <p:txBody>
          <a:bodyPr>
            <a:normAutofit/>
          </a:bodyPr>
          <a:lstStyle>
            <a:lvl1pPr algn="l">
              <a:defRPr sz="3600" b="1">
                <a:solidFill>
                  <a:srgbClr val="C00000"/>
                </a:solidFill>
                <a:latin typeface="Arial" pitchFamily="34" charset="0"/>
                <a:cs typeface="Arial" pitchFamily="34" charset="0"/>
              </a:defRPr>
            </a:lvl1pPr>
          </a:lstStyle>
          <a:p>
            <a:r>
              <a:rPr lang="en-US" dirty="0"/>
              <a:t>Click to edit Master title style</a:t>
            </a:r>
            <a:endParaRPr lang="da-DK" dirty="0"/>
          </a:p>
        </p:txBody>
      </p:sp>
      <p:sp>
        <p:nvSpPr>
          <p:cNvPr id="3" name="Pladsholder til indhold 2"/>
          <p:cNvSpPr>
            <a:spLocks noGrp="1"/>
          </p:cNvSpPr>
          <p:nvPr>
            <p:ph sz="half" idx="1"/>
          </p:nvPr>
        </p:nvSpPr>
        <p:spPr>
          <a:xfrm>
            <a:off x="431799" y="2420939"/>
            <a:ext cx="6625167" cy="4103687"/>
          </a:xfrm>
        </p:spPr>
        <p:txBody>
          <a:bodyPr>
            <a:normAutofit/>
          </a:bodyPr>
          <a:lstStyle>
            <a:lvl1pPr>
              <a:buFontTx/>
              <a:buNone/>
              <a:defRPr sz="2000">
                <a:solidFill>
                  <a:schemeClr val="bg1">
                    <a:lumMod val="75000"/>
                  </a:schemeClr>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Pladsholder til indhold 3"/>
          <p:cNvSpPr>
            <a:spLocks noGrp="1"/>
          </p:cNvSpPr>
          <p:nvPr>
            <p:ph sz="half" idx="2"/>
          </p:nvPr>
        </p:nvSpPr>
        <p:spPr>
          <a:xfrm>
            <a:off x="7535333" y="2420939"/>
            <a:ext cx="4224867" cy="4103687"/>
          </a:xfrm>
        </p:spPr>
        <p:txBody>
          <a:bodyPr>
            <a:normAutofit/>
          </a:bodyPr>
          <a:lstStyle>
            <a:lvl1pPr marL="0">
              <a:spcBef>
                <a:spcPts val="0"/>
              </a:spcBef>
              <a:buFontTx/>
              <a:buNone/>
              <a:defRPr sz="2000">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19849260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DS dias 3">
    <p:spTree>
      <p:nvGrpSpPr>
        <p:cNvPr id="1" name=""/>
        <p:cNvGrpSpPr/>
        <p:nvPr/>
      </p:nvGrpSpPr>
      <p:grpSpPr>
        <a:xfrm>
          <a:off x="0" y="0"/>
          <a:ext cx="0" cy="0"/>
          <a:chOff x="0" y="0"/>
          <a:chExt cx="0" cy="0"/>
        </a:xfrm>
      </p:grpSpPr>
      <p:sp>
        <p:nvSpPr>
          <p:cNvPr id="2" name="Titel 1"/>
          <p:cNvSpPr>
            <a:spLocks noGrp="1"/>
          </p:cNvSpPr>
          <p:nvPr>
            <p:ph type="title"/>
          </p:nvPr>
        </p:nvSpPr>
        <p:spPr>
          <a:xfrm>
            <a:off x="431800" y="1268414"/>
            <a:ext cx="11328400" cy="803265"/>
          </a:xfrm>
        </p:spPr>
        <p:txBody>
          <a:bodyPr>
            <a:normAutofit/>
          </a:bodyPr>
          <a:lstStyle>
            <a:lvl1pPr algn="l">
              <a:defRPr sz="3600" b="1">
                <a:solidFill>
                  <a:srgbClr val="C00000"/>
                </a:solidFill>
                <a:latin typeface="Arial" pitchFamily="34" charset="0"/>
                <a:cs typeface="Arial" pitchFamily="34" charset="0"/>
              </a:defRPr>
            </a:lvl1pPr>
          </a:lstStyle>
          <a:p>
            <a:r>
              <a:rPr lang="en-US" dirty="0"/>
              <a:t>Click to edit Master title style</a:t>
            </a:r>
            <a:endParaRPr lang="da-DK" dirty="0"/>
          </a:p>
        </p:txBody>
      </p:sp>
      <p:sp>
        <p:nvSpPr>
          <p:cNvPr id="6" name="Pladsholder til indhold 2"/>
          <p:cNvSpPr>
            <a:spLocks noGrp="1"/>
          </p:cNvSpPr>
          <p:nvPr>
            <p:ph sz="half" idx="1"/>
          </p:nvPr>
        </p:nvSpPr>
        <p:spPr>
          <a:xfrm>
            <a:off x="431800" y="2420939"/>
            <a:ext cx="11328401" cy="4103687"/>
          </a:xfrm>
        </p:spPr>
        <p:txBody>
          <a:bodyPr>
            <a:normAutofit/>
          </a:bodyPr>
          <a:lstStyle>
            <a:lvl1pPr>
              <a:buFontTx/>
              <a:buNone/>
              <a:defRPr sz="2000">
                <a:solidFill>
                  <a:schemeClr val="bg1">
                    <a:lumMod val="75000"/>
                  </a:schemeClr>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24652886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DS dias 4">
    <p:spTree>
      <p:nvGrpSpPr>
        <p:cNvPr id="1" name=""/>
        <p:cNvGrpSpPr/>
        <p:nvPr/>
      </p:nvGrpSpPr>
      <p:grpSpPr>
        <a:xfrm>
          <a:off x="0" y="0"/>
          <a:ext cx="0" cy="0"/>
          <a:chOff x="0" y="0"/>
          <a:chExt cx="0" cy="0"/>
        </a:xfrm>
      </p:grpSpPr>
      <p:sp>
        <p:nvSpPr>
          <p:cNvPr id="5" name="Pladsholder til indhold 2"/>
          <p:cNvSpPr>
            <a:spLocks noGrp="1"/>
          </p:cNvSpPr>
          <p:nvPr>
            <p:ph sz="half" idx="1"/>
          </p:nvPr>
        </p:nvSpPr>
        <p:spPr>
          <a:xfrm>
            <a:off x="431800" y="1268414"/>
            <a:ext cx="11328401" cy="5256212"/>
          </a:xfrm>
        </p:spPr>
        <p:txBody>
          <a:bodyPr>
            <a:normAutofit/>
          </a:bodyPr>
          <a:lstStyle>
            <a:lvl1pPr>
              <a:buFontTx/>
              <a:buNone/>
              <a:defRPr sz="2000">
                <a:solidFill>
                  <a:schemeClr val="bg1">
                    <a:lumMod val="75000"/>
                  </a:schemeClr>
                </a:solidFill>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16252642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DS dias 5">
    <p:spTree>
      <p:nvGrpSpPr>
        <p:cNvPr id="1" name=""/>
        <p:cNvGrpSpPr/>
        <p:nvPr/>
      </p:nvGrpSpPr>
      <p:grpSpPr>
        <a:xfrm>
          <a:off x="0" y="0"/>
          <a:ext cx="0" cy="0"/>
          <a:chOff x="0" y="0"/>
          <a:chExt cx="0" cy="0"/>
        </a:xfrm>
      </p:grpSpPr>
      <p:sp>
        <p:nvSpPr>
          <p:cNvPr id="8" name="Titel 1"/>
          <p:cNvSpPr>
            <a:spLocks noGrp="1"/>
          </p:cNvSpPr>
          <p:nvPr>
            <p:ph type="title"/>
          </p:nvPr>
        </p:nvSpPr>
        <p:spPr>
          <a:xfrm>
            <a:off x="431800" y="1268414"/>
            <a:ext cx="11328400" cy="803265"/>
          </a:xfrm>
        </p:spPr>
        <p:txBody>
          <a:bodyPr>
            <a:normAutofit/>
          </a:bodyPr>
          <a:lstStyle>
            <a:lvl1pPr algn="l">
              <a:defRPr sz="3600" b="1">
                <a:solidFill>
                  <a:srgbClr val="C00000"/>
                </a:solidFill>
                <a:latin typeface="Arial" pitchFamily="34" charset="0"/>
                <a:cs typeface="Arial" pitchFamily="34" charset="0"/>
              </a:defRPr>
            </a:lvl1pPr>
          </a:lstStyle>
          <a:p>
            <a:r>
              <a:rPr lang="en-US" dirty="0"/>
              <a:t>Click to edit Master title style</a:t>
            </a:r>
            <a:endParaRPr lang="da-DK" dirty="0"/>
          </a:p>
        </p:txBody>
      </p:sp>
      <p:sp>
        <p:nvSpPr>
          <p:cNvPr id="12" name="Pladsholder til indhold 2"/>
          <p:cNvSpPr>
            <a:spLocks noGrp="1"/>
          </p:cNvSpPr>
          <p:nvPr>
            <p:ph idx="1"/>
          </p:nvPr>
        </p:nvSpPr>
        <p:spPr>
          <a:xfrm>
            <a:off x="431800" y="2420939"/>
            <a:ext cx="11328400" cy="4103687"/>
          </a:xfrm>
        </p:spPr>
        <p:txBody>
          <a:bodyPr>
            <a:normAutofit/>
          </a:bodyPr>
          <a:lstStyle>
            <a:lvl1pPr algn="l">
              <a:buFont typeface="Wingdings" pitchFamily="2" charset="2"/>
              <a:buChar char="§"/>
              <a:defRPr sz="2400" b="1">
                <a:latin typeface="Arial" pitchFamily="34" charset="0"/>
                <a:cs typeface="Arial" pitchFamily="34" charset="0"/>
              </a:defRPr>
            </a:lvl1pPr>
            <a:lvl2pPr algn="l">
              <a:buFont typeface="Wingdings" pitchFamily="2" charset="2"/>
              <a:buChar char="§"/>
              <a:defRPr sz="2000" baseline="0">
                <a:latin typeface="Arial" pitchFamily="34" charset="0"/>
                <a:cs typeface="Arial" pitchFamily="34" charset="0"/>
              </a:defRPr>
            </a:lvl2pPr>
            <a:lvl3pPr algn="l">
              <a:defRPr sz="2000">
                <a:latin typeface="Arial" pitchFamily="34" charset="0"/>
                <a:cs typeface="Arial" pitchFamily="34" charset="0"/>
              </a:defRPr>
            </a:lvl3pPr>
            <a:lvl4pPr algn="l">
              <a:defRPr sz="2000">
                <a:latin typeface="Arial" pitchFamily="34" charset="0"/>
                <a:cs typeface="Arial" pitchFamily="34" charset="0"/>
              </a:defRPr>
            </a:lvl4pPr>
            <a:lvl5pPr algn="l">
              <a:defRPr sz="2000">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187695903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AD2E2CE-937B-4725-823A-0E8610AB6F37}" type="datetimeFigureOut">
              <a:rPr lang="da-DK" smtClean="0"/>
              <a:pPr/>
              <a:t>06-02-2020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5A7FC48-85BC-4865-B600-761462CB5615}" type="slidenum">
              <a:rPr lang="da-DK" smtClean="0"/>
              <a:pPr/>
              <a:t>‹nr.›</a:t>
            </a:fld>
            <a:endParaRPr lang="da-DK"/>
          </a:p>
        </p:txBody>
      </p:sp>
    </p:spTree>
    <p:extLst>
      <p:ext uri="{BB962C8B-B14F-4D97-AF65-F5344CB8AC3E}">
        <p14:creationId xmlns:p14="http://schemas.microsoft.com/office/powerpoint/2010/main" val="418235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7" name="Pladsholder til teks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B0D6C5-08F6-449C-8993-7E65426CE471}" type="datetimeFigureOut">
              <a:rPr lang="da-DK">
                <a:solidFill>
                  <a:prstClr val="black">
                    <a:tint val="75000"/>
                  </a:prstClr>
                </a:solidFill>
              </a:rPr>
              <a:pPr>
                <a:defRPr/>
              </a:pPr>
              <a:t>06-02-2020</a:t>
            </a:fld>
            <a:endParaRPr lang="da-DK" dirty="0">
              <a:solidFill>
                <a:prstClr val="black">
                  <a:tint val="75000"/>
                </a:prstClr>
              </a:solidFill>
            </a:endParaRPr>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a-DK" dirty="0">
              <a:solidFill>
                <a:prstClr val="black">
                  <a:tint val="75000"/>
                </a:prstClr>
              </a:solidFill>
            </a:endParaRPr>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D1A327-36C1-47A6-83C9-58DB8E9DC0B8}" type="slidenum">
              <a:rPr lang="da-DK">
                <a:solidFill>
                  <a:prstClr val="black">
                    <a:tint val="75000"/>
                  </a:prstClr>
                </a:solidFill>
              </a:rPr>
              <a:pPr>
                <a:defRPr/>
              </a:pPr>
              <a:t>‹nr.›</a:t>
            </a:fld>
            <a:endParaRPr lang="da-DK" dirty="0">
              <a:solidFill>
                <a:prstClr val="black">
                  <a:tint val="75000"/>
                </a:prstClr>
              </a:solidFill>
            </a:endParaRPr>
          </a:p>
        </p:txBody>
      </p:sp>
      <p:pic>
        <p:nvPicPr>
          <p:cNvPr id="1031" name="Billede 6" descr="DDS_logo.gif"/>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8763000" y="142875"/>
            <a:ext cx="3143251"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077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DF0F3"/>
        </a:solidFill>
        <a:effectLst/>
      </p:bgPr>
    </p:bg>
    <p:spTree>
      <p:nvGrpSpPr>
        <p:cNvPr id="1" name=""/>
        <p:cNvGrpSpPr/>
        <p:nvPr/>
      </p:nvGrpSpPr>
      <p:grpSpPr>
        <a:xfrm>
          <a:off x="0" y="0"/>
          <a:ext cx="0" cy="0"/>
          <a:chOff x="0" y="0"/>
          <a:chExt cx="0" cy="0"/>
        </a:xfrm>
      </p:grpSpPr>
      <p:sp>
        <p:nvSpPr>
          <p:cNvPr id="11" name="Titel 1"/>
          <p:cNvSpPr txBox="1">
            <a:spLocks/>
          </p:cNvSpPr>
          <p:nvPr/>
        </p:nvSpPr>
        <p:spPr>
          <a:xfrm>
            <a:off x="1707789" y="740014"/>
            <a:ext cx="8784001" cy="132760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3600" dirty="0">
                <a:solidFill>
                  <a:prstClr val="white"/>
                </a:solidFill>
                <a:effectLst>
                  <a:outerShdw blurRad="63500" sx="102000" sy="102000" algn="ctr" rotWithShape="0">
                    <a:prstClr val="black">
                      <a:alpha val="40000"/>
                    </a:prstClr>
                  </a:outerShdw>
                </a:effectLst>
                <a:latin typeface="Alfa Slab One"/>
              </a:rPr>
              <a:t>Spejder Power Point</a:t>
            </a:r>
          </a:p>
        </p:txBody>
      </p:sp>
      <p:sp>
        <p:nvSpPr>
          <p:cNvPr id="13" name="Tekstfelt 12"/>
          <p:cNvSpPr txBox="1"/>
          <p:nvPr/>
        </p:nvSpPr>
        <p:spPr>
          <a:xfrm>
            <a:off x="-838200" y="2257777"/>
            <a:ext cx="184731" cy="369332"/>
          </a:xfrm>
          <a:prstGeom prst="rect">
            <a:avLst/>
          </a:prstGeom>
          <a:noFill/>
        </p:spPr>
        <p:txBody>
          <a:bodyPr wrap="none" rtlCol="0">
            <a:spAutoFit/>
          </a:bodyPr>
          <a:lstStyle/>
          <a:p>
            <a:endParaRPr lang="da-DK" dirty="0">
              <a:solidFill>
                <a:prstClr val="black"/>
              </a:solidFill>
              <a:latin typeface="Montserrat"/>
            </a:endParaRPr>
          </a:p>
        </p:txBody>
      </p:sp>
      <p:pic>
        <p:nvPicPr>
          <p:cNvPr id="1026" name="Picture 2"/>
          <p:cNvPicPr>
            <a:picLocks noChangeAspect="1" noChangeArrowheads="1"/>
          </p:cNvPicPr>
          <p:nvPr/>
        </p:nvPicPr>
        <p:blipFill>
          <a:blip r:embed="rId2" cstate="print"/>
          <a:srcRect/>
          <a:stretch>
            <a:fillRect/>
          </a:stretch>
        </p:blipFill>
        <p:spPr bwMode="auto">
          <a:xfrm>
            <a:off x="1736943" y="136411"/>
            <a:ext cx="8780745" cy="6279780"/>
          </a:xfrm>
          <a:prstGeom prst="rect">
            <a:avLst/>
          </a:prstGeom>
          <a:noFill/>
          <a:ln w="9525">
            <a:noFill/>
            <a:miter lim="800000"/>
            <a:headEnd/>
            <a:tailEnd/>
          </a:ln>
        </p:spPr>
      </p:pic>
    </p:spTree>
    <p:extLst>
      <p:ext uri="{BB962C8B-B14F-4D97-AF65-F5344CB8AC3E}">
        <p14:creationId xmlns:p14="http://schemas.microsoft.com/office/powerpoint/2010/main" val="412495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DDF0F3"/>
        </a:soli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6288074" y="2892903"/>
            <a:ext cx="4166050" cy="2305399"/>
          </a:xfrm>
          <a:prstGeom prst="rect">
            <a:avLst/>
          </a:prstGeom>
          <a:noFill/>
          <a:ln w="9525">
            <a:noFill/>
            <a:miter lim="800000"/>
            <a:headEnd/>
            <a:tailEnd/>
          </a:ln>
        </p:spPr>
      </p:pic>
      <p:sp>
        <p:nvSpPr>
          <p:cNvPr id="13" name="Tekstfelt 12"/>
          <p:cNvSpPr txBox="1"/>
          <p:nvPr/>
        </p:nvSpPr>
        <p:spPr>
          <a:xfrm>
            <a:off x="-838200" y="2257777"/>
            <a:ext cx="184731" cy="369332"/>
          </a:xfrm>
          <a:prstGeom prst="rect">
            <a:avLst/>
          </a:prstGeom>
          <a:noFill/>
        </p:spPr>
        <p:txBody>
          <a:bodyPr wrap="none" rtlCol="0">
            <a:spAutoFit/>
          </a:bodyPr>
          <a:lstStyle/>
          <a:p>
            <a:endParaRPr lang="da-DK" dirty="0">
              <a:solidFill>
                <a:prstClr val="black"/>
              </a:solidFill>
              <a:latin typeface="Montserrat"/>
            </a:endParaRPr>
          </a:p>
        </p:txBody>
      </p:sp>
      <p:pic>
        <p:nvPicPr>
          <p:cNvPr id="6146" name="Picture 2"/>
          <p:cNvPicPr>
            <a:picLocks noChangeAspect="1" noChangeArrowheads="1"/>
          </p:cNvPicPr>
          <p:nvPr/>
        </p:nvPicPr>
        <p:blipFill>
          <a:blip r:embed="rId3" cstate="print"/>
          <a:srcRect/>
          <a:stretch>
            <a:fillRect/>
          </a:stretch>
        </p:blipFill>
        <p:spPr bwMode="auto">
          <a:xfrm>
            <a:off x="8533090" y="2"/>
            <a:ext cx="2134910" cy="2096985"/>
          </a:xfrm>
          <a:prstGeom prst="rect">
            <a:avLst/>
          </a:prstGeom>
          <a:noFill/>
          <a:ln w="9525">
            <a:noFill/>
            <a:miter lim="800000"/>
            <a:headEnd/>
            <a:tailEnd/>
          </a:ln>
        </p:spPr>
      </p:pic>
      <p:sp>
        <p:nvSpPr>
          <p:cNvPr id="5" name="Rektangel 4"/>
          <p:cNvSpPr/>
          <p:nvPr/>
        </p:nvSpPr>
        <p:spPr>
          <a:xfrm>
            <a:off x="1704000" y="565676"/>
            <a:ext cx="6829090" cy="1477328"/>
          </a:xfrm>
          <a:prstGeom prst="rect">
            <a:avLst/>
          </a:prstGeom>
        </p:spPr>
        <p:txBody>
          <a:bodyPr wrap="square">
            <a:spAutoFit/>
          </a:bodyPr>
          <a:lstStyle/>
          <a:p>
            <a:r>
              <a:rPr lang="da-DK" dirty="0">
                <a:solidFill>
                  <a:srgbClr val="1F497D"/>
                </a:solidFill>
                <a:latin typeface="Alfa Slab One" pitchFamily="2" charset="0"/>
              </a:rPr>
              <a:t>URBAN SCOUTING </a:t>
            </a:r>
          </a:p>
          <a:p>
            <a:r>
              <a:rPr lang="da-DK" dirty="0">
                <a:solidFill>
                  <a:srgbClr val="1F497D"/>
                </a:solidFill>
                <a:latin typeface="Montserrat Medium" pitchFamily="50" charset="0"/>
              </a:rPr>
              <a:t>I byerne sker der nu en stor tilvækst i børnefamilier, som kun vil fortsætte de næste mange år. Den udvikling skal vi tilpasse os, så vi også i fremtiden sikrer, at en stor andel af Danmarks børn og unge bliver spejdere. </a:t>
            </a:r>
          </a:p>
        </p:txBody>
      </p:sp>
      <p:sp>
        <p:nvSpPr>
          <p:cNvPr id="8" name="Rektangel 7"/>
          <p:cNvSpPr/>
          <p:nvPr/>
        </p:nvSpPr>
        <p:spPr>
          <a:xfrm>
            <a:off x="1860965" y="2892902"/>
            <a:ext cx="4984066" cy="2308324"/>
          </a:xfrm>
          <a:prstGeom prst="rect">
            <a:avLst/>
          </a:prstGeom>
          <a:solidFill>
            <a:schemeClr val="tx2"/>
          </a:solidFill>
        </p:spPr>
        <p:txBody>
          <a:bodyPr wrap="square">
            <a:spAutoFit/>
          </a:bodyPr>
          <a:lstStyle/>
          <a:p>
            <a:r>
              <a:rPr lang="da-DK" b="1" dirty="0">
                <a:solidFill>
                  <a:prstClr val="white"/>
                </a:solidFill>
                <a:latin typeface="Calibri"/>
              </a:rPr>
              <a:t>Både store og mellemstore byer vokser</a:t>
            </a:r>
          </a:p>
          <a:p>
            <a:endParaRPr lang="da-DK" b="1" dirty="0">
              <a:solidFill>
                <a:prstClr val="white"/>
              </a:solidFill>
              <a:latin typeface="Calibri"/>
            </a:endParaRPr>
          </a:p>
          <a:p>
            <a:r>
              <a:rPr lang="da-DK" b="1" dirty="0">
                <a:solidFill>
                  <a:prstClr val="white"/>
                </a:solidFill>
                <a:latin typeface="Calibri"/>
              </a:rPr>
              <a:t>Tusinde børn og unge på venteliste</a:t>
            </a:r>
          </a:p>
          <a:p>
            <a:endParaRPr lang="da-DK" b="1" dirty="0">
              <a:solidFill>
                <a:prstClr val="white"/>
              </a:solidFill>
              <a:latin typeface="Calibri"/>
            </a:endParaRPr>
          </a:p>
          <a:p>
            <a:r>
              <a:rPr lang="da-DK" b="1" dirty="0">
                <a:solidFill>
                  <a:prstClr val="white"/>
                </a:solidFill>
                <a:latin typeface="Calibri"/>
              </a:rPr>
              <a:t>I efteråret 2018 stod over 2.000 børn og unge på venteliste til at blive spejdere i Det Danske Spejderkorps. Det svarer til 30 nye grupper af gennemsnitlig størrelse.</a:t>
            </a:r>
            <a:endParaRPr lang="da-DK" dirty="0">
              <a:solidFill>
                <a:prstClr val="black"/>
              </a:solidFill>
              <a:latin typeface="Calibri"/>
            </a:endParaRPr>
          </a:p>
        </p:txBody>
      </p:sp>
    </p:spTree>
    <p:extLst>
      <p:ext uri="{BB962C8B-B14F-4D97-AF65-F5344CB8AC3E}">
        <p14:creationId xmlns:p14="http://schemas.microsoft.com/office/powerpoint/2010/main" val="121878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kstfelt 12"/>
          <p:cNvSpPr txBox="1"/>
          <p:nvPr/>
        </p:nvSpPr>
        <p:spPr>
          <a:xfrm>
            <a:off x="-838200" y="2257777"/>
            <a:ext cx="184731" cy="369332"/>
          </a:xfrm>
          <a:prstGeom prst="rect">
            <a:avLst/>
          </a:prstGeom>
          <a:noFill/>
        </p:spPr>
        <p:txBody>
          <a:bodyPr wrap="none" rtlCol="0">
            <a:spAutoFit/>
          </a:bodyPr>
          <a:lstStyle/>
          <a:p>
            <a:endParaRPr lang="da-DK" dirty="0">
              <a:solidFill>
                <a:prstClr val="black"/>
              </a:solidFill>
              <a:latin typeface="Montserrat"/>
            </a:endParaRPr>
          </a:p>
        </p:txBody>
      </p:sp>
      <p:pic>
        <p:nvPicPr>
          <p:cNvPr id="6146" name="Picture 2"/>
          <p:cNvPicPr>
            <a:picLocks noChangeAspect="1" noChangeArrowheads="1"/>
          </p:cNvPicPr>
          <p:nvPr/>
        </p:nvPicPr>
        <p:blipFill>
          <a:blip r:embed="rId2" cstate="print"/>
          <a:srcRect/>
          <a:stretch>
            <a:fillRect/>
          </a:stretch>
        </p:blipFill>
        <p:spPr bwMode="auto">
          <a:xfrm>
            <a:off x="8828365" y="157240"/>
            <a:ext cx="2134910" cy="2096985"/>
          </a:xfrm>
          <a:prstGeom prst="rect">
            <a:avLst/>
          </a:prstGeom>
          <a:noFill/>
          <a:ln w="9525">
            <a:noFill/>
            <a:miter lim="800000"/>
            <a:headEnd/>
            <a:tailEnd/>
          </a:ln>
        </p:spPr>
      </p:pic>
      <p:sp>
        <p:nvSpPr>
          <p:cNvPr id="5" name="Rektangel 4"/>
          <p:cNvSpPr/>
          <p:nvPr/>
        </p:nvSpPr>
        <p:spPr>
          <a:xfrm>
            <a:off x="1704002" y="468600"/>
            <a:ext cx="6829090" cy="369332"/>
          </a:xfrm>
          <a:prstGeom prst="rect">
            <a:avLst/>
          </a:prstGeom>
        </p:spPr>
        <p:txBody>
          <a:bodyPr wrap="square">
            <a:spAutoFit/>
          </a:bodyPr>
          <a:lstStyle/>
          <a:p>
            <a:r>
              <a:rPr lang="da-DK" dirty="0">
                <a:solidFill>
                  <a:srgbClr val="1F497D"/>
                </a:solidFill>
                <a:latin typeface="Alfa Slab One" pitchFamily="2" charset="0"/>
              </a:rPr>
              <a:t>URBAN SCOUTING </a:t>
            </a:r>
          </a:p>
        </p:txBody>
      </p:sp>
      <p:sp>
        <p:nvSpPr>
          <p:cNvPr id="6" name="Rektangel 5"/>
          <p:cNvSpPr/>
          <p:nvPr/>
        </p:nvSpPr>
        <p:spPr>
          <a:xfrm>
            <a:off x="1704002" y="2257779"/>
            <a:ext cx="4596281" cy="2585323"/>
          </a:xfrm>
          <a:prstGeom prst="rect">
            <a:avLst/>
          </a:prstGeom>
        </p:spPr>
        <p:txBody>
          <a:bodyPr wrap="square">
            <a:spAutoFit/>
          </a:bodyPr>
          <a:lstStyle/>
          <a:p>
            <a:r>
              <a:rPr lang="da-DK" b="1" dirty="0">
                <a:solidFill>
                  <a:prstClr val="black"/>
                </a:solidFill>
                <a:latin typeface="Calibri"/>
              </a:rPr>
              <a:t>Hver spejder skal: </a:t>
            </a:r>
          </a:p>
          <a:p>
            <a:r>
              <a:rPr lang="da-DK" dirty="0">
                <a:solidFill>
                  <a:prstClr val="black"/>
                </a:solidFill>
                <a:latin typeface="Calibri"/>
              </a:rPr>
              <a:t>• Oplev et varieret og spændene spejderliv, uanset om gruppen har hjemme i land eller by </a:t>
            </a:r>
          </a:p>
          <a:p>
            <a:r>
              <a:rPr lang="da-DK" dirty="0">
                <a:solidFill>
                  <a:prstClr val="black"/>
                </a:solidFill>
                <a:latin typeface="Calibri"/>
              </a:rPr>
              <a:t>• Prøve spejderaktiviteter tilpasset bymiljøet – hvad end man har hjemme i en landsby eller en storby </a:t>
            </a:r>
          </a:p>
          <a:p>
            <a:r>
              <a:rPr lang="da-DK" dirty="0">
                <a:solidFill>
                  <a:prstClr val="black"/>
                </a:solidFill>
                <a:latin typeface="Calibri"/>
              </a:rPr>
              <a:t>• Opleve at benytte lokalområdet på andre måder, end man gør til hverdag, og opdage nye sider af sin by eller sit lokalområde</a:t>
            </a:r>
          </a:p>
        </p:txBody>
      </p:sp>
      <p:sp>
        <p:nvSpPr>
          <p:cNvPr id="7" name="Rektangel 6"/>
          <p:cNvSpPr/>
          <p:nvPr/>
        </p:nvSpPr>
        <p:spPr>
          <a:xfrm>
            <a:off x="6276000" y="2256002"/>
            <a:ext cx="4212076" cy="2585323"/>
          </a:xfrm>
          <a:prstGeom prst="rect">
            <a:avLst/>
          </a:prstGeom>
        </p:spPr>
        <p:txBody>
          <a:bodyPr wrap="square">
            <a:spAutoFit/>
          </a:bodyPr>
          <a:lstStyle/>
          <a:p>
            <a:r>
              <a:rPr lang="da-DK" b="1" dirty="0">
                <a:solidFill>
                  <a:prstClr val="black"/>
                </a:solidFill>
                <a:latin typeface="Calibri"/>
              </a:rPr>
              <a:t>Hver enhed skal: </a:t>
            </a:r>
          </a:p>
          <a:p>
            <a:r>
              <a:rPr lang="da-DK" dirty="0">
                <a:solidFill>
                  <a:prstClr val="black"/>
                </a:solidFill>
                <a:latin typeface="Calibri"/>
              </a:rPr>
              <a:t>• Bruge partnerskaber til at skabe et bredt og varieret aktivitetstilbud, særligt hvis man ikke selv har adgang til gode faciliteter </a:t>
            </a:r>
          </a:p>
          <a:p>
            <a:r>
              <a:rPr lang="da-DK" dirty="0">
                <a:solidFill>
                  <a:prstClr val="black"/>
                </a:solidFill>
                <a:latin typeface="Calibri"/>
              </a:rPr>
              <a:t>• Tilstræbe at have en venskabsgruppe i et anderledes miljø end sit eget </a:t>
            </a:r>
          </a:p>
          <a:p>
            <a:r>
              <a:rPr lang="da-DK" dirty="0">
                <a:solidFill>
                  <a:prstClr val="black"/>
                </a:solidFill>
                <a:latin typeface="Calibri"/>
              </a:rPr>
              <a:t>• Arbejde aktivt med at sikre plads til alle de lokale børn og unge, der vil være spejdere</a:t>
            </a:r>
          </a:p>
        </p:txBody>
      </p:sp>
    </p:spTree>
    <p:extLst>
      <p:ext uri="{BB962C8B-B14F-4D97-AF65-F5344CB8AC3E}">
        <p14:creationId xmlns:p14="http://schemas.microsoft.com/office/powerpoint/2010/main" val="289049569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l="7621" t="3465" r="8545" b="10624"/>
          <a:stretch>
            <a:fillRect/>
          </a:stretch>
        </p:blipFill>
        <p:spPr bwMode="auto">
          <a:xfrm>
            <a:off x="2538609" y="1177447"/>
            <a:ext cx="6989523" cy="53721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DF0F3"/>
        </a:solidFill>
        <a:effectLst/>
      </p:bgPr>
    </p:bg>
    <p:spTree>
      <p:nvGrpSpPr>
        <p:cNvPr id="1" name=""/>
        <p:cNvGrpSpPr/>
        <p:nvPr/>
      </p:nvGrpSpPr>
      <p:grpSpPr>
        <a:xfrm>
          <a:off x="0" y="0"/>
          <a:ext cx="0" cy="0"/>
          <a:chOff x="0" y="0"/>
          <a:chExt cx="0" cy="0"/>
        </a:xfrm>
      </p:grpSpPr>
      <p:sp>
        <p:nvSpPr>
          <p:cNvPr id="13" name="Tekstfelt 12"/>
          <p:cNvSpPr txBox="1"/>
          <p:nvPr/>
        </p:nvSpPr>
        <p:spPr>
          <a:xfrm>
            <a:off x="-838200" y="2257777"/>
            <a:ext cx="184731" cy="369332"/>
          </a:xfrm>
          <a:prstGeom prst="rect">
            <a:avLst/>
          </a:prstGeom>
          <a:noFill/>
        </p:spPr>
        <p:txBody>
          <a:bodyPr wrap="none" rtlCol="0">
            <a:spAutoFit/>
          </a:bodyPr>
          <a:lstStyle/>
          <a:p>
            <a:endParaRPr lang="da-DK" dirty="0">
              <a:solidFill>
                <a:prstClr val="black"/>
              </a:solidFill>
              <a:latin typeface="Montserrat"/>
            </a:endParaRPr>
          </a:p>
        </p:txBody>
      </p:sp>
      <p:pic>
        <p:nvPicPr>
          <p:cNvPr id="2050" name="Picture 2"/>
          <p:cNvPicPr>
            <a:picLocks noChangeAspect="1" noChangeArrowheads="1"/>
          </p:cNvPicPr>
          <p:nvPr/>
        </p:nvPicPr>
        <p:blipFill>
          <a:blip r:embed="rId2" cstate="print"/>
          <a:srcRect/>
          <a:stretch>
            <a:fillRect/>
          </a:stretch>
        </p:blipFill>
        <p:spPr bwMode="auto">
          <a:xfrm>
            <a:off x="7611046" y="224995"/>
            <a:ext cx="2838044" cy="1984776"/>
          </a:xfrm>
          <a:prstGeom prst="rect">
            <a:avLst/>
          </a:prstGeom>
          <a:noFill/>
          <a:ln w="9525">
            <a:noFill/>
            <a:miter lim="800000"/>
            <a:headEnd/>
            <a:tailEnd/>
          </a:ln>
        </p:spPr>
      </p:pic>
      <p:sp>
        <p:nvSpPr>
          <p:cNvPr id="8" name="Rektangel 7"/>
          <p:cNvSpPr/>
          <p:nvPr/>
        </p:nvSpPr>
        <p:spPr>
          <a:xfrm>
            <a:off x="1704000" y="615781"/>
            <a:ext cx="5907046" cy="1200329"/>
          </a:xfrm>
          <a:prstGeom prst="rect">
            <a:avLst/>
          </a:prstGeom>
        </p:spPr>
        <p:txBody>
          <a:bodyPr wrap="square">
            <a:spAutoFit/>
          </a:bodyPr>
          <a:lstStyle/>
          <a:p>
            <a:r>
              <a:rPr lang="da-DK" dirty="0">
                <a:solidFill>
                  <a:srgbClr val="1F497D"/>
                </a:solidFill>
                <a:latin typeface="Alfa Slab One" pitchFamily="2" charset="0"/>
              </a:rPr>
              <a:t>MODIGE BØRN OG UNGE </a:t>
            </a:r>
          </a:p>
          <a:p>
            <a:r>
              <a:rPr lang="da-DK" dirty="0">
                <a:solidFill>
                  <a:srgbClr val="1F497D"/>
                </a:solidFill>
                <a:latin typeface="Montserrat Medium" pitchFamily="50" charset="0"/>
              </a:rPr>
              <a:t>Som spejdere udfordrer vi børn og unge. Hos os skal børn og unge få mod til at prøve nyt, mod til at være sig selv og mod på livet.</a:t>
            </a:r>
          </a:p>
        </p:txBody>
      </p:sp>
      <p:sp>
        <p:nvSpPr>
          <p:cNvPr id="7" name="Rektangel 6"/>
          <p:cNvSpPr/>
          <p:nvPr/>
        </p:nvSpPr>
        <p:spPr>
          <a:xfrm>
            <a:off x="1845013" y="2827150"/>
            <a:ext cx="5126496" cy="2308324"/>
          </a:xfrm>
          <a:prstGeom prst="rect">
            <a:avLst/>
          </a:prstGeom>
          <a:solidFill>
            <a:schemeClr val="tx2">
              <a:lumMod val="75000"/>
            </a:schemeClr>
          </a:solidFill>
        </p:spPr>
        <p:txBody>
          <a:bodyPr wrap="square">
            <a:spAutoFit/>
          </a:bodyPr>
          <a:lstStyle/>
          <a:p>
            <a:r>
              <a:rPr lang="da-DK" b="1" dirty="0">
                <a:solidFill>
                  <a:prstClr val="white"/>
                </a:solidFill>
                <a:latin typeface="Calibri"/>
              </a:rPr>
              <a:t>Det siger forskerne: </a:t>
            </a:r>
          </a:p>
          <a:p>
            <a:r>
              <a:rPr lang="da-DK" b="1" dirty="0">
                <a:solidFill>
                  <a:prstClr val="white"/>
                </a:solidFill>
                <a:latin typeface="Calibri"/>
              </a:rPr>
              <a:t>“Lige nu har vi en ungdomsgeneration, der langt </a:t>
            </a:r>
            <a:r>
              <a:rPr lang="da-DK" b="1" dirty="0" err="1">
                <a:solidFill>
                  <a:prstClr val="white"/>
                </a:solidFill>
                <a:latin typeface="Calibri"/>
              </a:rPr>
              <a:t>henad</a:t>
            </a:r>
            <a:r>
              <a:rPr lang="da-DK" b="1" dirty="0">
                <a:solidFill>
                  <a:prstClr val="white"/>
                </a:solidFill>
                <a:latin typeface="Calibri"/>
              </a:rPr>
              <a:t> vejen går efter det trygge. Jeg tænker, at spejderarbejdet er helt unikt til at tage drenge og piger ud af de trygge arenaer [og gøre dem] kompetente til at leve i en verden i hastig forandring.” </a:t>
            </a:r>
          </a:p>
          <a:p>
            <a:r>
              <a:rPr lang="da-DK" b="1" dirty="0">
                <a:solidFill>
                  <a:prstClr val="white"/>
                </a:solidFill>
                <a:latin typeface="Calibri"/>
              </a:rPr>
              <a:t>- Søren Østergaard, ungdomsforsker</a:t>
            </a:r>
          </a:p>
        </p:txBody>
      </p:sp>
      <p:pic>
        <p:nvPicPr>
          <p:cNvPr id="1027" name="Picture 3"/>
          <p:cNvPicPr>
            <a:picLocks noChangeAspect="1" noChangeArrowheads="1"/>
          </p:cNvPicPr>
          <p:nvPr/>
        </p:nvPicPr>
        <p:blipFill>
          <a:blip r:embed="rId3" cstate="print"/>
          <a:srcRect/>
          <a:stretch>
            <a:fillRect/>
          </a:stretch>
        </p:blipFill>
        <p:spPr bwMode="auto">
          <a:xfrm>
            <a:off x="6971511" y="2827152"/>
            <a:ext cx="3477581" cy="2333571"/>
          </a:xfrm>
          <a:prstGeom prst="rect">
            <a:avLst/>
          </a:prstGeom>
          <a:noFill/>
          <a:ln w="9525">
            <a:noFill/>
            <a:miter lim="800000"/>
            <a:headEnd/>
            <a:tailEnd/>
          </a:ln>
        </p:spPr>
      </p:pic>
    </p:spTree>
    <p:extLst>
      <p:ext uri="{BB962C8B-B14F-4D97-AF65-F5344CB8AC3E}">
        <p14:creationId xmlns:p14="http://schemas.microsoft.com/office/powerpoint/2010/main" val="269236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kstfelt 12"/>
          <p:cNvSpPr txBox="1"/>
          <p:nvPr/>
        </p:nvSpPr>
        <p:spPr>
          <a:xfrm>
            <a:off x="-838200" y="2257777"/>
            <a:ext cx="184731" cy="369332"/>
          </a:xfrm>
          <a:prstGeom prst="rect">
            <a:avLst/>
          </a:prstGeom>
          <a:noFill/>
        </p:spPr>
        <p:txBody>
          <a:bodyPr wrap="none" rtlCol="0">
            <a:spAutoFit/>
          </a:bodyPr>
          <a:lstStyle/>
          <a:p>
            <a:endParaRPr lang="da-DK" dirty="0">
              <a:solidFill>
                <a:prstClr val="black"/>
              </a:solidFill>
              <a:latin typeface="Montserrat"/>
            </a:endParaRPr>
          </a:p>
        </p:txBody>
      </p:sp>
      <p:pic>
        <p:nvPicPr>
          <p:cNvPr id="2050" name="Picture 2"/>
          <p:cNvPicPr>
            <a:picLocks noChangeAspect="1" noChangeArrowheads="1"/>
          </p:cNvPicPr>
          <p:nvPr/>
        </p:nvPicPr>
        <p:blipFill>
          <a:blip r:embed="rId2" cstate="print"/>
          <a:srcRect/>
          <a:stretch>
            <a:fillRect/>
          </a:stretch>
        </p:blipFill>
        <p:spPr bwMode="auto">
          <a:xfrm>
            <a:off x="8839771" y="101170"/>
            <a:ext cx="2838044" cy="1984776"/>
          </a:xfrm>
          <a:prstGeom prst="rect">
            <a:avLst/>
          </a:prstGeom>
          <a:noFill/>
          <a:ln w="9525">
            <a:noFill/>
            <a:miter lim="800000"/>
            <a:headEnd/>
            <a:tailEnd/>
          </a:ln>
        </p:spPr>
      </p:pic>
      <p:sp>
        <p:nvSpPr>
          <p:cNvPr id="8" name="Rektangel 7"/>
          <p:cNvSpPr/>
          <p:nvPr/>
        </p:nvSpPr>
        <p:spPr>
          <a:xfrm>
            <a:off x="1704000" y="601950"/>
            <a:ext cx="5907046" cy="369332"/>
          </a:xfrm>
          <a:prstGeom prst="rect">
            <a:avLst/>
          </a:prstGeom>
        </p:spPr>
        <p:txBody>
          <a:bodyPr wrap="square">
            <a:spAutoFit/>
          </a:bodyPr>
          <a:lstStyle/>
          <a:p>
            <a:r>
              <a:rPr lang="da-DK" dirty="0">
                <a:solidFill>
                  <a:srgbClr val="1F497D"/>
                </a:solidFill>
                <a:latin typeface="Alfa Slab One" pitchFamily="2" charset="0"/>
              </a:rPr>
              <a:t>MODIGE BØRN OG UNGE </a:t>
            </a:r>
          </a:p>
        </p:txBody>
      </p:sp>
      <p:sp>
        <p:nvSpPr>
          <p:cNvPr id="9" name="Rektangel 8"/>
          <p:cNvSpPr/>
          <p:nvPr/>
        </p:nvSpPr>
        <p:spPr>
          <a:xfrm>
            <a:off x="1704002" y="2257779"/>
            <a:ext cx="4372545" cy="2031325"/>
          </a:xfrm>
          <a:prstGeom prst="rect">
            <a:avLst/>
          </a:prstGeom>
        </p:spPr>
        <p:txBody>
          <a:bodyPr wrap="square">
            <a:spAutoFit/>
          </a:bodyPr>
          <a:lstStyle/>
          <a:p>
            <a:r>
              <a:rPr lang="da-DK" b="1" dirty="0">
                <a:solidFill>
                  <a:prstClr val="black"/>
                </a:solidFill>
                <a:latin typeface="Calibri"/>
              </a:rPr>
              <a:t>Hver spejder skal: </a:t>
            </a:r>
          </a:p>
          <a:p>
            <a:r>
              <a:rPr lang="da-DK" dirty="0">
                <a:solidFill>
                  <a:prstClr val="black"/>
                </a:solidFill>
                <a:latin typeface="Calibri"/>
              </a:rPr>
              <a:t>• Jævnligt opleve at kunne og turde mere, end de tror </a:t>
            </a:r>
          </a:p>
          <a:p>
            <a:r>
              <a:rPr lang="da-DK" dirty="0">
                <a:solidFill>
                  <a:prstClr val="black"/>
                </a:solidFill>
                <a:latin typeface="Calibri"/>
              </a:rPr>
              <a:t>• Have konkret medbestemmelse på hvert møde og hver tur </a:t>
            </a:r>
          </a:p>
          <a:p>
            <a:r>
              <a:rPr lang="da-DK" dirty="0">
                <a:solidFill>
                  <a:prstClr val="black"/>
                </a:solidFill>
                <a:latin typeface="Calibri"/>
              </a:rPr>
              <a:t>• Opleve et rum, hvor det er en god ting at fejle </a:t>
            </a:r>
          </a:p>
        </p:txBody>
      </p:sp>
      <p:sp>
        <p:nvSpPr>
          <p:cNvPr id="10" name="Rektangel 9"/>
          <p:cNvSpPr/>
          <p:nvPr/>
        </p:nvSpPr>
        <p:spPr>
          <a:xfrm>
            <a:off x="6276002" y="2257779"/>
            <a:ext cx="4372545" cy="2585323"/>
          </a:xfrm>
          <a:prstGeom prst="rect">
            <a:avLst/>
          </a:prstGeom>
        </p:spPr>
        <p:txBody>
          <a:bodyPr wrap="square">
            <a:spAutoFit/>
          </a:bodyPr>
          <a:lstStyle/>
          <a:p>
            <a:r>
              <a:rPr lang="da-DK" b="1" dirty="0">
                <a:solidFill>
                  <a:prstClr val="black"/>
                </a:solidFill>
                <a:latin typeface="Calibri"/>
              </a:rPr>
              <a:t>Hver enhed skal: </a:t>
            </a:r>
          </a:p>
          <a:p>
            <a:r>
              <a:rPr lang="da-DK" dirty="0">
                <a:solidFill>
                  <a:prstClr val="black"/>
                </a:solidFill>
                <a:latin typeface="Calibri"/>
              </a:rPr>
              <a:t>• Planlægge og gennemføre aktiviteter og ture med tilpas udfordring og støtte, så vi skaber modige børn og unge </a:t>
            </a:r>
          </a:p>
          <a:p>
            <a:r>
              <a:rPr lang="da-DK" dirty="0">
                <a:solidFill>
                  <a:prstClr val="black"/>
                </a:solidFill>
                <a:latin typeface="Calibri"/>
              </a:rPr>
              <a:t>• Udvikle modige og kompetente voksne, der kan give spejderne ansvar og udfordre dem </a:t>
            </a:r>
          </a:p>
          <a:p>
            <a:r>
              <a:rPr lang="da-DK" dirty="0">
                <a:solidFill>
                  <a:prstClr val="black"/>
                </a:solidFill>
                <a:latin typeface="Calibri"/>
              </a:rPr>
              <a:t>• Skabe et miljø, hvor børn, unge og voksne oplever en kontrast til skole, job og hverdag</a:t>
            </a:r>
          </a:p>
        </p:txBody>
      </p:sp>
    </p:spTree>
    <p:extLst>
      <p:ext uri="{BB962C8B-B14F-4D97-AF65-F5344CB8AC3E}">
        <p14:creationId xmlns:p14="http://schemas.microsoft.com/office/powerpoint/2010/main" val="334328074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DDF0F3"/>
        </a:solidFill>
        <a:effectLst/>
      </p:bgPr>
    </p:bg>
    <p:spTree>
      <p:nvGrpSpPr>
        <p:cNvPr id="1" name=""/>
        <p:cNvGrpSpPr/>
        <p:nvPr/>
      </p:nvGrpSpPr>
      <p:grpSpPr>
        <a:xfrm>
          <a:off x="0" y="0"/>
          <a:ext cx="0" cy="0"/>
          <a:chOff x="0" y="0"/>
          <a:chExt cx="0" cy="0"/>
        </a:xfrm>
      </p:grpSpPr>
      <p:sp>
        <p:nvSpPr>
          <p:cNvPr id="13" name="Tekstfelt 12"/>
          <p:cNvSpPr txBox="1"/>
          <p:nvPr/>
        </p:nvSpPr>
        <p:spPr>
          <a:xfrm>
            <a:off x="-838200" y="2257777"/>
            <a:ext cx="184731" cy="369332"/>
          </a:xfrm>
          <a:prstGeom prst="rect">
            <a:avLst/>
          </a:prstGeom>
          <a:noFill/>
        </p:spPr>
        <p:txBody>
          <a:bodyPr wrap="none" rtlCol="0">
            <a:spAutoFit/>
          </a:bodyPr>
          <a:lstStyle/>
          <a:p>
            <a:endParaRPr lang="da-DK" dirty="0">
              <a:solidFill>
                <a:prstClr val="black"/>
              </a:solidFill>
              <a:latin typeface="Montserrat"/>
            </a:endParaRPr>
          </a:p>
        </p:txBody>
      </p:sp>
      <p:pic>
        <p:nvPicPr>
          <p:cNvPr id="3074" name="Picture 2"/>
          <p:cNvPicPr>
            <a:picLocks noChangeAspect="1" noChangeArrowheads="1"/>
          </p:cNvPicPr>
          <p:nvPr/>
        </p:nvPicPr>
        <p:blipFill>
          <a:blip r:embed="rId2" cstate="print"/>
          <a:srcRect r="9149"/>
          <a:stretch>
            <a:fillRect/>
          </a:stretch>
        </p:blipFill>
        <p:spPr bwMode="auto">
          <a:xfrm>
            <a:off x="8094748" y="286421"/>
            <a:ext cx="1973323" cy="1971357"/>
          </a:xfrm>
          <a:prstGeom prst="rect">
            <a:avLst/>
          </a:prstGeom>
          <a:noFill/>
          <a:ln w="9525">
            <a:noFill/>
            <a:miter lim="800000"/>
            <a:headEnd/>
            <a:tailEnd/>
          </a:ln>
        </p:spPr>
      </p:pic>
      <p:sp>
        <p:nvSpPr>
          <p:cNvPr id="5" name="Rektangel 4"/>
          <p:cNvSpPr/>
          <p:nvPr/>
        </p:nvSpPr>
        <p:spPr>
          <a:xfrm>
            <a:off x="1704000" y="678410"/>
            <a:ext cx="6390746" cy="923330"/>
          </a:xfrm>
          <a:prstGeom prst="rect">
            <a:avLst/>
          </a:prstGeom>
        </p:spPr>
        <p:txBody>
          <a:bodyPr wrap="square">
            <a:spAutoFit/>
          </a:bodyPr>
          <a:lstStyle/>
          <a:p>
            <a:r>
              <a:rPr lang="da-DK" dirty="0">
                <a:solidFill>
                  <a:srgbClr val="1F497D"/>
                </a:solidFill>
                <a:latin typeface="Alfa Slab One" pitchFamily="2" charset="0"/>
              </a:rPr>
              <a:t>VILDSKAB I NATUREN </a:t>
            </a:r>
          </a:p>
          <a:p>
            <a:r>
              <a:rPr lang="da-DK" dirty="0">
                <a:solidFill>
                  <a:srgbClr val="1F497D"/>
                </a:solidFill>
                <a:latin typeface="Montserrat Medium" pitchFamily="50" charset="0"/>
              </a:rPr>
              <a:t>Vi bliver glade af at være i naturen, og vi bliver glade af at bevæge os. Som spejdere skal vi gøre begge dele.</a:t>
            </a:r>
          </a:p>
        </p:txBody>
      </p:sp>
      <p:pic>
        <p:nvPicPr>
          <p:cNvPr id="2050" name="Picture 2"/>
          <p:cNvPicPr>
            <a:picLocks noChangeAspect="1" noChangeArrowheads="1"/>
          </p:cNvPicPr>
          <p:nvPr/>
        </p:nvPicPr>
        <p:blipFill>
          <a:blip r:embed="rId3" cstate="print"/>
          <a:srcRect/>
          <a:stretch>
            <a:fillRect/>
          </a:stretch>
        </p:blipFill>
        <p:spPr bwMode="auto">
          <a:xfrm>
            <a:off x="6852769" y="2889780"/>
            <a:ext cx="3516869" cy="2295994"/>
          </a:xfrm>
          <a:prstGeom prst="rect">
            <a:avLst/>
          </a:prstGeom>
          <a:noFill/>
          <a:ln w="9525">
            <a:noFill/>
            <a:miter lim="800000"/>
            <a:headEnd/>
            <a:tailEnd/>
          </a:ln>
        </p:spPr>
      </p:pic>
      <p:sp>
        <p:nvSpPr>
          <p:cNvPr id="12" name="Rektangel 11"/>
          <p:cNvSpPr/>
          <p:nvPr/>
        </p:nvSpPr>
        <p:spPr>
          <a:xfrm>
            <a:off x="1825557" y="2889778"/>
            <a:ext cx="5126496" cy="2308324"/>
          </a:xfrm>
          <a:prstGeom prst="rect">
            <a:avLst/>
          </a:prstGeom>
          <a:solidFill>
            <a:schemeClr val="tx2">
              <a:lumMod val="75000"/>
            </a:schemeClr>
          </a:solidFill>
        </p:spPr>
        <p:txBody>
          <a:bodyPr wrap="square">
            <a:spAutoFit/>
          </a:bodyPr>
          <a:lstStyle/>
          <a:p>
            <a:r>
              <a:rPr lang="da-DK" b="1" dirty="0">
                <a:solidFill>
                  <a:prstClr val="white"/>
                </a:solidFill>
                <a:latin typeface="Calibri"/>
              </a:rPr>
              <a:t>Børn og unge er mindre i naturen</a:t>
            </a:r>
          </a:p>
          <a:p>
            <a:endParaRPr lang="da-DK" b="1" dirty="0">
              <a:solidFill>
                <a:prstClr val="white"/>
              </a:solidFill>
              <a:latin typeface="Calibri"/>
            </a:endParaRPr>
          </a:p>
          <a:p>
            <a:r>
              <a:rPr lang="da-DK" b="1" dirty="0">
                <a:solidFill>
                  <a:srgbClr val="C0504D"/>
                </a:solidFill>
                <a:latin typeface="Calibri"/>
              </a:rPr>
              <a:t>66% </a:t>
            </a:r>
            <a:r>
              <a:rPr lang="da-DK" b="1" dirty="0">
                <a:solidFill>
                  <a:prstClr val="white"/>
                </a:solidFill>
                <a:latin typeface="Calibri"/>
              </a:rPr>
              <a:t>af de 2-15 </a:t>
            </a:r>
            <a:r>
              <a:rPr lang="da-DK" b="1" dirty="0" err="1">
                <a:solidFill>
                  <a:prstClr val="white"/>
                </a:solidFill>
                <a:latin typeface="Calibri"/>
              </a:rPr>
              <a:t>årige</a:t>
            </a:r>
            <a:r>
              <a:rPr lang="da-DK" b="1" dirty="0">
                <a:solidFill>
                  <a:prstClr val="white"/>
                </a:solidFill>
                <a:latin typeface="Calibri"/>
              </a:rPr>
              <a:t> har aldrig sovet udenfor eller bygget en hule i naturen</a:t>
            </a:r>
          </a:p>
          <a:p>
            <a:endParaRPr lang="da-DK" b="1" dirty="0">
              <a:solidFill>
                <a:prstClr val="white"/>
              </a:solidFill>
              <a:latin typeface="Calibri"/>
            </a:endParaRPr>
          </a:p>
          <a:p>
            <a:r>
              <a:rPr lang="da-DK" b="1" dirty="0">
                <a:solidFill>
                  <a:srgbClr val="C0504D"/>
                </a:solidFill>
                <a:latin typeface="Calibri"/>
              </a:rPr>
              <a:t>50% </a:t>
            </a:r>
            <a:r>
              <a:rPr lang="da-DK" b="1" dirty="0">
                <a:solidFill>
                  <a:prstClr val="white"/>
                </a:solidFill>
                <a:latin typeface="Calibri"/>
              </a:rPr>
              <a:t>af de 2-15 </a:t>
            </a:r>
            <a:r>
              <a:rPr lang="da-DK" b="1" dirty="0" err="1">
                <a:solidFill>
                  <a:prstClr val="white"/>
                </a:solidFill>
                <a:latin typeface="Calibri"/>
              </a:rPr>
              <a:t>årige</a:t>
            </a:r>
            <a:r>
              <a:rPr lang="da-DK" b="1" dirty="0">
                <a:solidFill>
                  <a:prstClr val="white"/>
                </a:solidFill>
                <a:latin typeface="Calibri"/>
              </a:rPr>
              <a:t> har aldrig gået en tur i mørke eller klatret højt op i et træ</a:t>
            </a:r>
          </a:p>
          <a:p>
            <a:endParaRPr lang="da-DK" b="1" dirty="0">
              <a:solidFill>
                <a:prstClr val="white"/>
              </a:solidFill>
              <a:latin typeface="Calibri"/>
            </a:endParaRPr>
          </a:p>
        </p:txBody>
      </p:sp>
    </p:spTree>
    <p:extLst>
      <p:ext uri="{BB962C8B-B14F-4D97-AF65-F5344CB8AC3E}">
        <p14:creationId xmlns:p14="http://schemas.microsoft.com/office/powerpoint/2010/main" val="288326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kstfelt 12"/>
          <p:cNvSpPr txBox="1"/>
          <p:nvPr/>
        </p:nvSpPr>
        <p:spPr>
          <a:xfrm>
            <a:off x="-838200" y="2257777"/>
            <a:ext cx="184731" cy="369332"/>
          </a:xfrm>
          <a:prstGeom prst="rect">
            <a:avLst/>
          </a:prstGeom>
          <a:noFill/>
        </p:spPr>
        <p:txBody>
          <a:bodyPr wrap="none" rtlCol="0">
            <a:spAutoFit/>
          </a:bodyPr>
          <a:lstStyle/>
          <a:p>
            <a:endParaRPr lang="da-DK" dirty="0">
              <a:solidFill>
                <a:prstClr val="black"/>
              </a:solidFill>
              <a:latin typeface="Montserrat"/>
            </a:endParaRPr>
          </a:p>
        </p:txBody>
      </p:sp>
      <p:pic>
        <p:nvPicPr>
          <p:cNvPr id="3074" name="Picture 2"/>
          <p:cNvPicPr>
            <a:picLocks noChangeAspect="1" noChangeArrowheads="1"/>
          </p:cNvPicPr>
          <p:nvPr/>
        </p:nvPicPr>
        <p:blipFill>
          <a:blip r:embed="rId2" cstate="print"/>
          <a:srcRect r="9149"/>
          <a:stretch>
            <a:fillRect/>
          </a:stretch>
        </p:blipFill>
        <p:spPr bwMode="auto">
          <a:xfrm>
            <a:off x="8751973" y="162596"/>
            <a:ext cx="1973323" cy="1971357"/>
          </a:xfrm>
          <a:prstGeom prst="rect">
            <a:avLst/>
          </a:prstGeom>
          <a:noFill/>
          <a:ln w="9525">
            <a:noFill/>
            <a:miter lim="800000"/>
            <a:headEnd/>
            <a:tailEnd/>
          </a:ln>
        </p:spPr>
      </p:pic>
      <p:sp>
        <p:nvSpPr>
          <p:cNvPr id="5" name="Rektangel 4"/>
          <p:cNvSpPr/>
          <p:nvPr/>
        </p:nvSpPr>
        <p:spPr>
          <a:xfrm>
            <a:off x="1704002" y="621000"/>
            <a:ext cx="6390746" cy="369332"/>
          </a:xfrm>
          <a:prstGeom prst="rect">
            <a:avLst/>
          </a:prstGeom>
        </p:spPr>
        <p:txBody>
          <a:bodyPr wrap="square">
            <a:spAutoFit/>
          </a:bodyPr>
          <a:lstStyle/>
          <a:p>
            <a:r>
              <a:rPr lang="da-DK" dirty="0">
                <a:solidFill>
                  <a:srgbClr val="1F497D"/>
                </a:solidFill>
                <a:latin typeface="Alfa Slab One" pitchFamily="2" charset="0"/>
              </a:rPr>
              <a:t>VILDSKAB I NATUREN </a:t>
            </a:r>
          </a:p>
        </p:txBody>
      </p:sp>
      <p:sp>
        <p:nvSpPr>
          <p:cNvPr id="6" name="Rektangel 5"/>
          <p:cNvSpPr/>
          <p:nvPr/>
        </p:nvSpPr>
        <p:spPr>
          <a:xfrm>
            <a:off x="1704002" y="2257778"/>
            <a:ext cx="4314179" cy="1754326"/>
          </a:xfrm>
          <a:prstGeom prst="rect">
            <a:avLst/>
          </a:prstGeom>
        </p:spPr>
        <p:txBody>
          <a:bodyPr wrap="square">
            <a:spAutoFit/>
          </a:bodyPr>
          <a:lstStyle/>
          <a:p>
            <a:r>
              <a:rPr lang="da-DK" b="1" dirty="0">
                <a:solidFill>
                  <a:prstClr val="black"/>
                </a:solidFill>
                <a:latin typeface="Calibri"/>
              </a:rPr>
              <a:t>Hver spejder skal: </a:t>
            </a:r>
          </a:p>
          <a:p>
            <a:r>
              <a:rPr lang="da-DK" dirty="0">
                <a:solidFill>
                  <a:prstClr val="black"/>
                </a:solidFill>
                <a:latin typeface="Calibri"/>
              </a:rPr>
              <a:t>• Opleve både det vilde og det stille friluftsliv </a:t>
            </a:r>
          </a:p>
          <a:p>
            <a:r>
              <a:rPr lang="da-DK" dirty="0">
                <a:solidFill>
                  <a:prstClr val="black"/>
                </a:solidFill>
                <a:latin typeface="Calibri"/>
              </a:rPr>
              <a:t>• Have pulsen op på hvert møde </a:t>
            </a:r>
          </a:p>
          <a:p>
            <a:r>
              <a:rPr lang="da-DK" dirty="0">
                <a:solidFill>
                  <a:prstClr val="black"/>
                </a:solidFill>
                <a:latin typeface="Calibri"/>
              </a:rPr>
              <a:t>• Opleve, at spejder- og friluftsfærdigheder bruges på ture og lejre</a:t>
            </a:r>
          </a:p>
        </p:txBody>
      </p:sp>
      <p:sp>
        <p:nvSpPr>
          <p:cNvPr id="7" name="Rektangel 6"/>
          <p:cNvSpPr/>
          <p:nvPr/>
        </p:nvSpPr>
        <p:spPr>
          <a:xfrm>
            <a:off x="6276002" y="2257778"/>
            <a:ext cx="4362567" cy="1754326"/>
          </a:xfrm>
          <a:prstGeom prst="rect">
            <a:avLst/>
          </a:prstGeom>
        </p:spPr>
        <p:txBody>
          <a:bodyPr wrap="square">
            <a:spAutoFit/>
          </a:bodyPr>
          <a:lstStyle/>
          <a:p>
            <a:r>
              <a:rPr lang="da-DK" b="1" dirty="0">
                <a:solidFill>
                  <a:prstClr val="black"/>
                </a:solidFill>
                <a:latin typeface="Calibri"/>
              </a:rPr>
              <a:t>Hver enhed skal: </a:t>
            </a:r>
          </a:p>
          <a:p>
            <a:r>
              <a:rPr lang="da-DK" dirty="0">
                <a:solidFill>
                  <a:prstClr val="black"/>
                </a:solidFill>
                <a:latin typeface="Calibri"/>
              </a:rPr>
              <a:t>• Være ude mindst én gang på hvert møde </a:t>
            </a:r>
          </a:p>
          <a:p>
            <a:r>
              <a:rPr lang="da-DK" dirty="0">
                <a:solidFill>
                  <a:prstClr val="black"/>
                </a:solidFill>
                <a:latin typeface="Calibri"/>
              </a:rPr>
              <a:t>• Prioritere, at spejdere og ledere kan specialisere sig i forskellige friluftsdiscipliner (fx </a:t>
            </a:r>
            <a:r>
              <a:rPr lang="da-DK" dirty="0" err="1">
                <a:solidFill>
                  <a:prstClr val="black"/>
                </a:solidFill>
                <a:latin typeface="Calibri"/>
              </a:rPr>
              <a:t>træklatring</a:t>
            </a:r>
            <a:r>
              <a:rPr lang="da-DK" dirty="0">
                <a:solidFill>
                  <a:prstClr val="black"/>
                </a:solidFill>
                <a:latin typeface="Calibri"/>
              </a:rPr>
              <a:t>, kano, orientering) </a:t>
            </a:r>
          </a:p>
          <a:p>
            <a:r>
              <a:rPr lang="da-DK" dirty="0">
                <a:solidFill>
                  <a:prstClr val="black"/>
                </a:solidFill>
                <a:latin typeface="Calibri"/>
              </a:rPr>
              <a:t>• Dyrke </a:t>
            </a:r>
            <a:r>
              <a:rPr lang="da-DK" dirty="0" err="1">
                <a:solidFill>
                  <a:prstClr val="black"/>
                </a:solidFill>
                <a:latin typeface="Calibri"/>
              </a:rPr>
              <a:t>turlivet</a:t>
            </a:r>
            <a:r>
              <a:rPr lang="da-DK" dirty="0">
                <a:solidFill>
                  <a:prstClr val="black"/>
                </a:solidFill>
                <a:latin typeface="Calibri"/>
              </a:rPr>
              <a:t> for alle aldre</a:t>
            </a:r>
          </a:p>
        </p:txBody>
      </p:sp>
    </p:spTree>
    <p:extLst>
      <p:ext uri="{BB962C8B-B14F-4D97-AF65-F5344CB8AC3E}">
        <p14:creationId xmlns:p14="http://schemas.microsoft.com/office/powerpoint/2010/main" val="422630247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DDF0F3"/>
        </a:solidFill>
        <a:effectLst/>
      </p:bgPr>
    </p:bg>
    <p:spTree>
      <p:nvGrpSpPr>
        <p:cNvPr id="1" name=""/>
        <p:cNvGrpSpPr/>
        <p:nvPr/>
      </p:nvGrpSpPr>
      <p:grpSpPr>
        <a:xfrm>
          <a:off x="0" y="0"/>
          <a:ext cx="0" cy="0"/>
          <a:chOff x="0" y="0"/>
          <a:chExt cx="0" cy="0"/>
        </a:xfrm>
      </p:grpSpPr>
      <p:sp>
        <p:nvSpPr>
          <p:cNvPr id="13" name="Tekstfelt 12"/>
          <p:cNvSpPr txBox="1"/>
          <p:nvPr/>
        </p:nvSpPr>
        <p:spPr>
          <a:xfrm>
            <a:off x="-838200" y="2257777"/>
            <a:ext cx="184731" cy="369332"/>
          </a:xfrm>
          <a:prstGeom prst="rect">
            <a:avLst/>
          </a:prstGeom>
          <a:noFill/>
        </p:spPr>
        <p:txBody>
          <a:bodyPr wrap="none" rtlCol="0">
            <a:spAutoFit/>
          </a:bodyPr>
          <a:lstStyle/>
          <a:p>
            <a:endParaRPr lang="da-DK" dirty="0">
              <a:solidFill>
                <a:prstClr val="black"/>
              </a:solidFill>
              <a:latin typeface="Montserrat"/>
            </a:endParaRPr>
          </a:p>
        </p:txBody>
      </p:sp>
      <p:pic>
        <p:nvPicPr>
          <p:cNvPr id="4098" name="Picture 2"/>
          <p:cNvPicPr>
            <a:picLocks noChangeAspect="1" noChangeArrowheads="1"/>
          </p:cNvPicPr>
          <p:nvPr/>
        </p:nvPicPr>
        <p:blipFill>
          <a:blip r:embed="rId2" cstate="print"/>
          <a:srcRect/>
          <a:stretch>
            <a:fillRect/>
          </a:stretch>
        </p:blipFill>
        <p:spPr bwMode="auto">
          <a:xfrm>
            <a:off x="9150487" y="230621"/>
            <a:ext cx="1270171" cy="2023120"/>
          </a:xfrm>
          <a:prstGeom prst="rect">
            <a:avLst/>
          </a:prstGeom>
          <a:noFill/>
          <a:ln w="9525">
            <a:noFill/>
            <a:miter lim="800000"/>
            <a:headEnd/>
            <a:tailEnd/>
          </a:ln>
        </p:spPr>
      </p:pic>
      <p:sp>
        <p:nvSpPr>
          <p:cNvPr id="5" name="Rektangel 4"/>
          <p:cNvSpPr/>
          <p:nvPr/>
        </p:nvSpPr>
        <p:spPr>
          <a:xfrm>
            <a:off x="1704001" y="678411"/>
            <a:ext cx="7222749" cy="1200329"/>
          </a:xfrm>
          <a:prstGeom prst="rect">
            <a:avLst/>
          </a:prstGeom>
        </p:spPr>
        <p:txBody>
          <a:bodyPr wrap="square">
            <a:spAutoFit/>
          </a:bodyPr>
          <a:lstStyle/>
          <a:p>
            <a:r>
              <a:rPr lang="da-DK" dirty="0">
                <a:solidFill>
                  <a:srgbClr val="1F497D"/>
                </a:solidFill>
                <a:latin typeface="Alfa Slab One" pitchFamily="2" charset="0"/>
              </a:rPr>
              <a:t>BÆREDYGTIGHED I BØRNEHØJDE </a:t>
            </a:r>
          </a:p>
          <a:p>
            <a:r>
              <a:rPr lang="da-DK" dirty="0">
                <a:solidFill>
                  <a:srgbClr val="1F497D"/>
                </a:solidFill>
                <a:latin typeface="Montserrat Medium" pitchFamily="50" charset="0"/>
              </a:rPr>
              <a:t>Som spejdere værner vi om naturen. Vi inddrager børn og unge i, hvordan og hvorfor vi træffer bæredygtige valg, og vi giver dem mulighed for selv at gøre en forskel for en bedre verden. </a:t>
            </a:r>
          </a:p>
        </p:txBody>
      </p:sp>
      <p:sp>
        <p:nvSpPr>
          <p:cNvPr id="9" name="Rektangel 8"/>
          <p:cNvSpPr/>
          <p:nvPr/>
        </p:nvSpPr>
        <p:spPr>
          <a:xfrm>
            <a:off x="1932563" y="2838867"/>
            <a:ext cx="5924143" cy="2585323"/>
          </a:xfrm>
          <a:prstGeom prst="rect">
            <a:avLst/>
          </a:prstGeom>
          <a:solidFill>
            <a:schemeClr val="tx2"/>
          </a:solidFill>
        </p:spPr>
        <p:txBody>
          <a:bodyPr wrap="square">
            <a:spAutoFit/>
          </a:bodyPr>
          <a:lstStyle/>
          <a:p>
            <a:r>
              <a:rPr lang="da-DK" b="1" dirty="0">
                <a:solidFill>
                  <a:prstClr val="white"/>
                </a:solidFill>
                <a:latin typeface="Calibri"/>
              </a:rPr>
              <a:t>Flere unge bekymrer sig om klimaet </a:t>
            </a:r>
          </a:p>
          <a:p>
            <a:endParaRPr lang="da-DK" b="1" dirty="0">
              <a:solidFill>
                <a:prstClr val="white"/>
              </a:solidFill>
              <a:latin typeface="Calibri"/>
            </a:endParaRPr>
          </a:p>
          <a:p>
            <a:r>
              <a:rPr lang="da-DK" b="1" dirty="0">
                <a:solidFill>
                  <a:prstClr val="white"/>
                </a:solidFill>
                <a:latin typeface="Calibri"/>
              </a:rPr>
              <a:t>I 2016 svarede</a:t>
            </a:r>
            <a:r>
              <a:rPr lang="da-DK" b="1" dirty="0">
                <a:solidFill>
                  <a:srgbClr val="C0504D"/>
                </a:solidFill>
                <a:latin typeface="Calibri"/>
              </a:rPr>
              <a:t> 55 </a:t>
            </a:r>
            <a:r>
              <a:rPr lang="da-DK" b="1" dirty="0">
                <a:solidFill>
                  <a:prstClr val="white"/>
                </a:solidFill>
                <a:latin typeface="Calibri"/>
              </a:rPr>
              <a:t>procent af 18-29-årige, at klimaforandringerne er et “meget alvorligt” problem.</a:t>
            </a:r>
          </a:p>
          <a:p>
            <a:r>
              <a:rPr lang="da-DK" b="1" dirty="0">
                <a:solidFill>
                  <a:prstClr val="white"/>
                </a:solidFill>
                <a:latin typeface="Calibri"/>
              </a:rPr>
              <a:t> </a:t>
            </a:r>
          </a:p>
          <a:p>
            <a:r>
              <a:rPr lang="da-DK" b="1" dirty="0">
                <a:solidFill>
                  <a:prstClr val="white"/>
                </a:solidFill>
                <a:latin typeface="Calibri"/>
              </a:rPr>
              <a:t>I 2018 steg tallet til 71 procent.</a:t>
            </a:r>
          </a:p>
          <a:p>
            <a:endParaRPr lang="da-DK" b="1" dirty="0">
              <a:solidFill>
                <a:prstClr val="white"/>
              </a:solidFill>
              <a:latin typeface="Calibri"/>
            </a:endParaRPr>
          </a:p>
          <a:p>
            <a:endParaRPr lang="da-DK" b="1" dirty="0">
              <a:solidFill>
                <a:prstClr val="white"/>
              </a:solidFill>
              <a:latin typeface="Calibri"/>
            </a:endParaRPr>
          </a:p>
          <a:p>
            <a:endParaRPr lang="da-DK" b="1" dirty="0">
              <a:solidFill>
                <a:prstClr val="white"/>
              </a:solidFill>
              <a:latin typeface="Calibri"/>
            </a:endParaRPr>
          </a:p>
        </p:txBody>
      </p:sp>
      <p:pic>
        <p:nvPicPr>
          <p:cNvPr id="3074" name="Picture 2"/>
          <p:cNvPicPr>
            <a:picLocks noChangeAspect="1" noChangeArrowheads="1"/>
          </p:cNvPicPr>
          <p:nvPr/>
        </p:nvPicPr>
        <p:blipFill>
          <a:blip r:embed="rId3" cstate="print"/>
          <a:srcRect/>
          <a:stretch>
            <a:fillRect/>
          </a:stretch>
        </p:blipFill>
        <p:spPr bwMode="auto">
          <a:xfrm>
            <a:off x="7850823" y="2834831"/>
            <a:ext cx="1545757" cy="2588939"/>
          </a:xfrm>
          <a:prstGeom prst="rect">
            <a:avLst/>
          </a:prstGeom>
          <a:noFill/>
          <a:ln w="9525">
            <a:noFill/>
            <a:miter lim="800000"/>
            <a:headEnd/>
            <a:tailEnd/>
          </a:ln>
        </p:spPr>
      </p:pic>
    </p:spTree>
    <p:extLst>
      <p:ext uri="{BB962C8B-B14F-4D97-AF65-F5344CB8AC3E}">
        <p14:creationId xmlns:p14="http://schemas.microsoft.com/office/powerpoint/2010/main" val="399676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kstfelt 12"/>
          <p:cNvSpPr txBox="1"/>
          <p:nvPr/>
        </p:nvSpPr>
        <p:spPr>
          <a:xfrm>
            <a:off x="-838200" y="2257777"/>
            <a:ext cx="184731" cy="369332"/>
          </a:xfrm>
          <a:prstGeom prst="rect">
            <a:avLst/>
          </a:prstGeom>
          <a:noFill/>
        </p:spPr>
        <p:txBody>
          <a:bodyPr wrap="none" rtlCol="0">
            <a:spAutoFit/>
          </a:bodyPr>
          <a:lstStyle/>
          <a:p>
            <a:endParaRPr lang="da-DK" dirty="0">
              <a:solidFill>
                <a:prstClr val="black"/>
              </a:solidFill>
              <a:latin typeface="Montserrat"/>
            </a:endParaRPr>
          </a:p>
        </p:txBody>
      </p:sp>
      <p:pic>
        <p:nvPicPr>
          <p:cNvPr id="4098" name="Picture 2"/>
          <p:cNvPicPr>
            <a:picLocks noChangeAspect="1" noChangeArrowheads="1"/>
          </p:cNvPicPr>
          <p:nvPr/>
        </p:nvPicPr>
        <p:blipFill>
          <a:blip r:embed="rId2" cstate="print"/>
          <a:srcRect/>
          <a:stretch>
            <a:fillRect/>
          </a:stretch>
        </p:blipFill>
        <p:spPr bwMode="auto">
          <a:xfrm>
            <a:off x="8826637" y="68696"/>
            <a:ext cx="1270171" cy="2023120"/>
          </a:xfrm>
          <a:prstGeom prst="rect">
            <a:avLst/>
          </a:prstGeom>
          <a:noFill/>
          <a:ln w="9525">
            <a:noFill/>
            <a:miter lim="800000"/>
            <a:headEnd/>
            <a:tailEnd/>
          </a:ln>
        </p:spPr>
      </p:pic>
      <p:sp>
        <p:nvSpPr>
          <p:cNvPr id="5" name="Rektangel 4"/>
          <p:cNvSpPr/>
          <p:nvPr/>
        </p:nvSpPr>
        <p:spPr>
          <a:xfrm>
            <a:off x="1704001" y="611475"/>
            <a:ext cx="7222749" cy="369332"/>
          </a:xfrm>
          <a:prstGeom prst="rect">
            <a:avLst/>
          </a:prstGeom>
        </p:spPr>
        <p:txBody>
          <a:bodyPr wrap="square">
            <a:spAutoFit/>
          </a:bodyPr>
          <a:lstStyle/>
          <a:p>
            <a:r>
              <a:rPr lang="da-DK" dirty="0">
                <a:solidFill>
                  <a:srgbClr val="1F497D"/>
                </a:solidFill>
                <a:latin typeface="Alfa Slab One" pitchFamily="2" charset="0"/>
              </a:rPr>
              <a:t>BÆREDYGTIGHED I BØRNEHØJDE </a:t>
            </a:r>
          </a:p>
        </p:txBody>
      </p:sp>
      <p:sp>
        <p:nvSpPr>
          <p:cNvPr id="7" name="Rektangel 6"/>
          <p:cNvSpPr/>
          <p:nvPr/>
        </p:nvSpPr>
        <p:spPr>
          <a:xfrm>
            <a:off x="1704001" y="2256000"/>
            <a:ext cx="4372545" cy="2308324"/>
          </a:xfrm>
          <a:prstGeom prst="rect">
            <a:avLst/>
          </a:prstGeom>
        </p:spPr>
        <p:txBody>
          <a:bodyPr wrap="square">
            <a:spAutoFit/>
          </a:bodyPr>
          <a:lstStyle/>
          <a:p>
            <a:r>
              <a:rPr lang="da-DK" b="1" dirty="0">
                <a:solidFill>
                  <a:prstClr val="black"/>
                </a:solidFill>
                <a:latin typeface="Calibri"/>
              </a:rPr>
              <a:t>Hver spejder skal: </a:t>
            </a:r>
          </a:p>
          <a:p>
            <a:r>
              <a:rPr lang="da-DK" dirty="0">
                <a:solidFill>
                  <a:prstClr val="black"/>
                </a:solidFill>
                <a:latin typeface="Calibri"/>
              </a:rPr>
              <a:t>• Opleve selv at kunne gøre en positiv forskel for naturen og kloden </a:t>
            </a:r>
          </a:p>
          <a:p>
            <a:r>
              <a:rPr lang="da-DK" dirty="0">
                <a:solidFill>
                  <a:prstClr val="black"/>
                </a:solidFill>
                <a:latin typeface="Calibri"/>
              </a:rPr>
              <a:t>• Opleve en tilgang til klima- og miljøkrisen præget af konkret handling, nysgerrighed og optimisme </a:t>
            </a:r>
          </a:p>
          <a:p>
            <a:r>
              <a:rPr lang="da-DK" dirty="0">
                <a:solidFill>
                  <a:prstClr val="black"/>
                </a:solidFill>
                <a:latin typeface="Calibri"/>
              </a:rPr>
              <a:t>• Få mulighed for at opleve og reflektere over storheden af naturens verden</a:t>
            </a:r>
          </a:p>
        </p:txBody>
      </p:sp>
      <p:sp>
        <p:nvSpPr>
          <p:cNvPr id="8" name="Rektangel 7"/>
          <p:cNvSpPr/>
          <p:nvPr/>
        </p:nvSpPr>
        <p:spPr>
          <a:xfrm>
            <a:off x="6276002" y="2256000"/>
            <a:ext cx="4344111" cy="2308324"/>
          </a:xfrm>
          <a:prstGeom prst="rect">
            <a:avLst/>
          </a:prstGeom>
        </p:spPr>
        <p:txBody>
          <a:bodyPr wrap="square">
            <a:spAutoFit/>
          </a:bodyPr>
          <a:lstStyle/>
          <a:p>
            <a:r>
              <a:rPr lang="da-DK" b="1" dirty="0">
                <a:solidFill>
                  <a:prstClr val="black"/>
                </a:solidFill>
                <a:latin typeface="Calibri"/>
              </a:rPr>
              <a:t>Hver enhed skal: </a:t>
            </a:r>
          </a:p>
          <a:p>
            <a:r>
              <a:rPr lang="da-DK" dirty="0">
                <a:solidFill>
                  <a:prstClr val="black"/>
                </a:solidFill>
                <a:latin typeface="Calibri"/>
              </a:rPr>
              <a:t>• </a:t>
            </a:r>
            <a:r>
              <a:rPr lang="da-DK" dirty="0" err="1">
                <a:solidFill>
                  <a:prstClr val="black"/>
                </a:solidFill>
                <a:latin typeface="Calibri"/>
              </a:rPr>
              <a:t>Indtænke</a:t>
            </a:r>
            <a:r>
              <a:rPr lang="da-DK" dirty="0">
                <a:solidFill>
                  <a:prstClr val="black"/>
                </a:solidFill>
                <a:latin typeface="Calibri"/>
              </a:rPr>
              <a:t> bæredygtighed i enhedens mad, transport og grej </a:t>
            </a:r>
          </a:p>
          <a:p>
            <a:r>
              <a:rPr lang="da-DK" dirty="0">
                <a:solidFill>
                  <a:prstClr val="black"/>
                </a:solidFill>
                <a:latin typeface="Calibri"/>
              </a:rPr>
              <a:t>• Efterleve principperne om sporløs færdsel i naturen </a:t>
            </a:r>
          </a:p>
          <a:p>
            <a:r>
              <a:rPr lang="da-DK" dirty="0">
                <a:solidFill>
                  <a:prstClr val="black"/>
                </a:solidFill>
                <a:latin typeface="Calibri"/>
              </a:rPr>
              <a:t>• Afprøve nye løsninger på klima- og miljøkrisen, fx ved at indgå i lokale deleøkonomiske tiltag</a:t>
            </a:r>
          </a:p>
        </p:txBody>
      </p:sp>
    </p:spTree>
    <p:extLst>
      <p:ext uri="{BB962C8B-B14F-4D97-AF65-F5344CB8AC3E}">
        <p14:creationId xmlns:p14="http://schemas.microsoft.com/office/powerpoint/2010/main" val="144062258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DF0F3"/>
        </a:solidFill>
        <a:effectLst/>
      </p:bgPr>
    </p:bg>
    <p:spTree>
      <p:nvGrpSpPr>
        <p:cNvPr id="1" name=""/>
        <p:cNvGrpSpPr/>
        <p:nvPr/>
      </p:nvGrpSpPr>
      <p:grpSpPr>
        <a:xfrm>
          <a:off x="0" y="0"/>
          <a:ext cx="0" cy="0"/>
          <a:chOff x="0" y="0"/>
          <a:chExt cx="0" cy="0"/>
        </a:xfrm>
      </p:grpSpPr>
      <p:sp>
        <p:nvSpPr>
          <p:cNvPr id="13" name="Tekstfelt 12"/>
          <p:cNvSpPr txBox="1"/>
          <p:nvPr/>
        </p:nvSpPr>
        <p:spPr>
          <a:xfrm>
            <a:off x="-838200" y="2257777"/>
            <a:ext cx="184731" cy="369332"/>
          </a:xfrm>
          <a:prstGeom prst="rect">
            <a:avLst/>
          </a:prstGeom>
          <a:noFill/>
        </p:spPr>
        <p:txBody>
          <a:bodyPr wrap="none" rtlCol="0">
            <a:spAutoFit/>
          </a:bodyPr>
          <a:lstStyle/>
          <a:p>
            <a:endParaRPr lang="da-DK" dirty="0">
              <a:solidFill>
                <a:prstClr val="black"/>
              </a:solidFill>
              <a:latin typeface="Montserrat"/>
            </a:endParaRPr>
          </a:p>
        </p:txBody>
      </p:sp>
      <p:pic>
        <p:nvPicPr>
          <p:cNvPr id="5122" name="Picture 2"/>
          <p:cNvPicPr>
            <a:picLocks noChangeAspect="1" noChangeArrowheads="1"/>
          </p:cNvPicPr>
          <p:nvPr/>
        </p:nvPicPr>
        <p:blipFill>
          <a:blip r:embed="rId2" cstate="print"/>
          <a:srcRect/>
          <a:stretch>
            <a:fillRect/>
          </a:stretch>
        </p:blipFill>
        <p:spPr bwMode="auto">
          <a:xfrm>
            <a:off x="8943182" y="90797"/>
            <a:ext cx="1685906" cy="2257777"/>
          </a:xfrm>
          <a:prstGeom prst="rect">
            <a:avLst/>
          </a:prstGeom>
          <a:noFill/>
          <a:ln w="9525">
            <a:noFill/>
            <a:miter lim="800000"/>
            <a:headEnd/>
            <a:tailEnd/>
          </a:ln>
        </p:spPr>
      </p:pic>
      <p:sp>
        <p:nvSpPr>
          <p:cNvPr id="5" name="Rektangel 4"/>
          <p:cNvSpPr/>
          <p:nvPr/>
        </p:nvSpPr>
        <p:spPr>
          <a:xfrm>
            <a:off x="1704000" y="553151"/>
            <a:ext cx="7417302" cy="1200329"/>
          </a:xfrm>
          <a:prstGeom prst="rect">
            <a:avLst/>
          </a:prstGeom>
        </p:spPr>
        <p:txBody>
          <a:bodyPr wrap="square">
            <a:spAutoFit/>
          </a:bodyPr>
          <a:lstStyle/>
          <a:p>
            <a:r>
              <a:rPr lang="da-DK" dirty="0">
                <a:solidFill>
                  <a:srgbClr val="1F497D"/>
                </a:solidFill>
                <a:latin typeface="Alfa Slab One" pitchFamily="2" charset="0"/>
              </a:rPr>
              <a:t>FLERE LEDERE </a:t>
            </a:r>
          </a:p>
          <a:p>
            <a:r>
              <a:rPr lang="da-DK" dirty="0">
                <a:solidFill>
                  <a:srgbClr val="1F497D"/>
                </a:solidFill>
                <a:latin typeface="Montserrat Medium" pitchFamily="50" charset="0"/>
              </a:rPr>
              <a:t>Vi skal tiltrække nye ledere og sikre, at erfarne ledere fortsat finder vores tilbud udviklende og meningsfuldt. Det gør vi ved at skabe attraktive lederfællesskaber og tilbyde forskellige måder at være engageret på.</a:t>
            </a:r>
          </a:p>
        </p:txBody>
      </p:sp>
      <p:sp>
        <p:nvSpPr>
          <p:cNvPr id="8" name="Rektangel 7"/>
          <p:cNvSpPr/>
          <p:nvPr/>
        </p:nvSpPr>
        <p:spPr>
          <a:xfrm>
            <a:off x="1845014" y="2856284"/>
            <a:ext cx="5272427" cy="2031325"/>
          </a:xfrm>
          <a:prstGeom prst="rect">
            <a:avLst/>
          </a:prstGeom>
          <a:solidFill>
            <a:schemeClr val="tx2"/>
          </a:solidFill>
        </p:spPr>
        <p:txBody>
          <a:bodyPr wrap="square">
            <a:spAutoFit/>
          </a:bodyPr>
          <a:lstStyle/>
          <a:p>
            <a:r>
              <a:rPr lang="da-DK" b="1" dirty="0">
                <a:solidFill>
                  <a:prstClr val="white"/>
                </a:solidFill>
                <a:latin typeface="Calibri"/>
              </a:rPr>
              <a:t>Manglen på ledere opleves som største udfordring </a:t>
            </a:r>
          </a:p>
          <a:p>
            <a:endParaRPr lang="da-DK" b="1" dirty="0">
              <a:solidFill>
                <a:prstClr val="white"/>
              </a:solidFill>
              <a:latin typeface="Calibri"/>
            </a:endParaRPr>
          </a:p>
          <a:p>
            <a:r>
              <a:rPr lang="da-DK" b="1" dirty="0">
                <a:solidFill>
                  <a:srgbClr val="C0504D"/>
                </a:solidFill>
                <a:latin typeface="Calibri"/>
              </a:rPr>
              <a:t>70 %</a:t>
            </a:r>
            <a:r>
              <a:rPr lang="da-DK" b="1" dirty="0">
                <a:solidFill>
                  <a:prstClr val="white"/>
                </a:solidFill>
                <a:latin typeface="Calibri"/>
              </a:rPr>
              <a:t> – peger på  at ‘Mangel på ledere/frivillige’ er den største udfordring</a:t>
            </a:r>
          </a:p>
          <a:p>
            <a:endParaRPr lang="da-DK" dirty="0">
              <a:solidFill>
                <a:prstClr val="black"/>
              </a:solidFill>
              <a:latin typeface="Calibri"/>
            </a:endParaRPr>
          </a:p>
          <a:p>
            <a:endParaRPr lang="da-DK" dirty="0">
              <a:solidFill>
                <a:prstClr val="black"/>
              </a:solidFill>
              <a:latin typeface="Calibri"/>
            </a:endParaRPr>
          </a:p>
          <a:p>
            <a:endParaRPr lang="da-DK" dirty="0">
              <a:solidFill>
                <a:prstClr val="black"/>
              </a:solidFill>
              <a:latin typeface="Calibri"/>
            </a:endParaRPr>
          </a:p>
        </p:txBody>
      </p:sp>
      <p:pic>
        <p:nvPicPr>
          <p:cNvPr id="4098" name="Picture 2"/>
          <p:cNvPicPr>
            <a:picLocks noChangeAspect="1" noChangeArrowheads="1"/>
          </p:cNvPicPr>
          <p:nvPr/>
        </p:nvPicPr>
        <p:blipFill>
          <a:blip r:embed="rId3" cstate="print"/>
          <a:srcRect/>
          <a:stretch>
            <a:fillRect/>
          </a:stretch>
        </p:blipFill>
        <p:spPr bwMode="auto">
          <a:xfrm>
            <a:off x="7035643" y="2854904"/>
            <a:ext cx="3417740" cy="2030247"/>
          </a:xfrm>
          <a:prstGeom prst="rect">
            <a:avLst/>
          </a:prstGeom>
          <a:noFill/>
          <a:ln w="9525">
            <a:noFill/>
            <a:miter lim="800000"/>
            <a:headEnd/>
            <a:tailEnd/>
          </a:ln>
        </p:spPr>
      </p:pic>
    </p:spTree>
    <p:extLst>
      <p:ext uri="{BB962C8B-B14F-4D97-AF65-F5344CB8AC3E}">
        <p14:creationId xmlns:p14="http://schemas.microsoft.com/office/powerpoint/2010/main" val="228198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kstfelt 12"/>
          <p:cNvSpPr txBox="1"/>
          <p:nvPr/>
        </p:nvSpPr>
        <p:spPr>
          <a:xfrm>
            <a:off x="-838200" y="2257777"/>
            <a:ext cx="184731" cy="369332"/>
          </a:xfrm>
          <a:prstGeom prst="rect">
            <a:avLst/>
          </a:prstGeom>
          <a:noFill/>
        </p:spPr>
        <p:txBody>
          <a:bodyPr wrap="none" rtlCol="0">
            <a:spAutoFit/>
          </a:bodyPr>
          <a:lstStyle/>
          <a:p>
            <a:endParaRPr lang="da-DK" dirty="0">
              <a:solidFill>
                <a:prstClr val="black"/>
              </a:solidFill>
              <a:latin typeface="Montserrat"/>
            </a:endParaRPr>
          </a:p>
        </p:txBody>
      </p:sp>
      <p:pic>
        <p:nvPicPr>
          <p:cNvPr id="5122" name="Picture 2"/>
          <p:cNvPicPr>
            <a:picLocks noChangeAspect="1" noChangeArrowheads="1"/>
          </p:cNvPicPr>
          <p:nvPr/>
        </p:nvPicPr>
        <p:blipFill>
          <a:blip r:embed="rId2" cstate="print"/>
          <a:srcRect/>
          <a:stretch>
            <a:fillRect/>
          </a:stretch>
        </p:blipFill>
        <p:spPr bwMode="auto">
          <a:xfrm>
            <a:off x="8802092" y="81272"/>
            <a:ext cx="1685906" cy="2257777"/>
          </a:xfrm>
          <a:prstGeom prst="rect">
            <a:avLst/>
          </a:prstGeom>
          <a:noFill/>
          <a:ln w="9525">
            <a:noFill/>
            <a:miter lim="800000"/>
            <a:headEnd/>
            <a:tailEnd/>
          </a:ln>
        </p:spPr>
      </p:pic>
      <p:sp>
        <p:nvSpPr>
          <p:cNvPr id="5" name="Rektangel 4"/>
          <p:cNvSpPr/>
          <p:nvPr/>
        </p:nvSpPr>
        <p:spPr>
          <a:xfrm>
            <a:off x="1704002" y="619401"/>
            <a:ext cx="7417302" cy="369332"/>
          </a:xfrm>
          <a:prstGeom prst="rect">
            <a:avLst/>
          </a:prstGeom>
        </p:spPr>
        <p:txBody>
          <a:bodyPr wrap="square">
            <a:spAutoFit/>
          </a:bodyPr>
          <a:lstStyle/>
          <a:p>
            <a:r>
              <a:rPr lang="da-DK" dirty="0">
                <a:solidFill>
                  <a:srgbClr val="1F497D"/>
                </a:solidFill>
                <a:latin typeface="Alfa Slab One" pitchFamily="2" charset="0"/>
              </a:rPr>
              <a:t>FLERE LEDERE </a:t>
            </a:r>
          </a:p>
        </p:txBody>
      </p:sp>
      <p:sp>
        <p:nvSpPr>
          <p:cNvPr id="6" name="Rektangel 5"/>
          <p:cNvSpPr/>
          <p:nvPr/>
        </p:nvSpPr>
        <p:spPr>
          <a:xfrm>
            <a:off x="1704002" y="2256002"/>
            <a:ext cx="4367719" cy="2585323"/>
          </a:xfrm>
          <a:prstGeom prst="rect">
            <a:avLst/>
          </a:prstGeom>
        </p:spPr>
        <p:txBody>
          <a:bodyPr wrap="square">
            <a:spAutoFit/>
          </a:bodyPr>
          <a:lstStyle/>
          <a:p>
            <a:r>
              <a:rPr lang="da-DK" b="1" dirty="0">
                <a:solidFill>
                  <a:prstClr val="black"/>
                </a:solidFill>
                <a:latin typeface="Calibri"/>
              </a:rPr>
              <a:t>Hver leder og frivillig skal: </a:t>
            </a:r>
          </a:p>
          <a:p>
            <a:r>
              <a:rPr lang="da-DK" dirty="0">
                <a:solidFill>
                  <a:prstClr val="black"/>
                </a:solidFill>
                <a:latin typeface="Calibri"/>
              </a:rPr>
              <a:t>• Opleve at være en del af et positivt og attraktivt lederfællesskab </a:t>
            </a:r>
          </a:p>
          <a:p>
            <a:r>
              <a:rPr lang="da-DK" dirty="0">
                <a:solidFill>
                  <a:prstClr val="black"/>
                </a:solidFill>
                <a:latin typeface="Calibri"/>
              </a:rPr>
              <a:t>• Føle at tiden brugt på spejder giver værdi og overskud i hverdagen </a:t>
            </a:r>
          </a:p>
          <a:p>
            <a:r>
              <a:rPr lang="da-DK" dirty="0">
                <a:solidFill>
                  <a:prstClr val="black"/>
                </a:solidFill>
                <a:latin typeface="Calibri"/>
              </a:rPr>
              <a:t>• Have kort vej til ny inspiration, ledelsesudvikling og uddannelse lokalt og nationalt, samt have gode muligheder for progression i sin lederrolle</a:t>
            </a:r>
          </a:p>
        </p:txBody>
      </p:sp>
      <p:sp>
        <p:nvSpPr>
          <p:cNvPr id="7" name="Rektangel 6"/>
          <p:cNvSpPr/>
          <p:nvPr/>
        </p:nvSpPr>
        <p:spPr>
          <a:xfrm>
            <a:off x="6276000" y="2256000"/>
            <a:ext cx="4416356" cy="2308324"/>
          </a:xfrm>
          <a:prstGeom prst="rect">
            <a:avLst/>
          </a:prstGeom>
        </p:spPr>
        <p:txBody>
          <a:bodyPr wrap="square">
            <a:spAutoFit/>
          </a:bodyPr>
          <a:lstStyle/>
          <a:p>
            <a:r>
              <a:rPr lang="da-DK" b="1" dirty="0">
                <a:solidFill>
                  <a:prstClr val="black"/>
                </a:solidFill>
                <a:latin typeface="Calibri"/>
              </a:rPr>
              <a:t>Hver enhed skal: </a:t>
            </a:r>
          </a:p>
          <a:p>
            <a:r>
              <a:rPr lang="da-DK" dirty="0">
                <a:solidFill>
                  <a:prstClr val="black"/>
                </a:solidFill>
                <a:latin typeface="Calibri"/>
              </a:rPr>
              <a:t>• Prioritere det lokale lederfællesskab gennem jævnlige ture, uddannelse og lederpleje </a:t>
            </a:r>
          </a:p>
          <a:p>
            <a:r>
              <a:rPr lang="da-DK" dirty="0">
                <a:solidFill>
                  <a:prstClr val="black"/>
                </a:solidFill>
                <a:latin typeface="Calibri"/>
              </a:rPr>
              <a:t>• Have en plan for rekruttering af nye ledere, herunder for PR, modtagelse og introplaner </a:t>
            </a:r>
          </a:p>
          <a:p>
            <a:r>
              <a:rPr lang="da-DK" dirty="0">
                <a:solidFill>
                  <a:prstClr val="black"/>
                </a:solidFill>
                <a:latin typeface="Calibri"/>
              </a:rPr>
              <a:t>• Åbne spejderfællesskabet op lokalt for både børn, unge og voksne</a:t>
            </a:r>
          </a:p>
        </p:txBody>
      </p:sp>
    </p:spTree>
    <p:extLst>
      <p:ext uri="{BB962C8B-B14F-4D97-AF65-F5344CB8AC3E}">
        <p14:creationId xmlns:p14="http://schemas.microsoft.com/office/powerpoint/2010/main" val="4285388529"/>
      </p:ext>
    </p:extLst>
  </p:cSld>
  <p:clrMapOvr>
    <a:masterClrMapping/>
  </p:clrMapOvr>
  <p:transition spd="med">
    <p:fade/>
  </p:transition>
</p:sld>
</file>

<file path=ppt/theme/theme1.xml><?xml version="1.0" encoding="utf-8"?>
<a:theme xmlns:a="http://schemas.openxmlformats.org/drawingml/2006/main" name="3_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888</Words>
  <Application>Microsoft Office PowerPoint</Application>
  <PresentationFormat>Widescreen</PresentationFormat>
  <Paragraphs>79</Paragraphs>
  <Slides>12</Slides>
  <Notes>0</Notes>
  <HiddenSlides>5</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12</vt:i4>
      </vt:variant>
    </vt:vector>
  </HeadingPairs>
  <TitlesOfParts>
    <vt:vector size="19" baseType="lpstr">
      <vt:lpstr>Alfa Slab One</vt:lpstr>
      <vt:lpstr>Arial</vt:lpstr>
      <vt:lpstr>Calibri</vt:lpstr>
      <vt:lpstr>Montserrat</vt:lpstr>
      <vt:lpstr>Montserrat Medium</vt:lpstr>
      <vt:lpstr>Wingdings</vt:lpstr>
      <vt:lpstr>3_Kontortema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Mette Bjerregaard</dc:creator>
  <cp:lastModifiedBy>Mette Bjerregaard</cp:lastModifiedBy>
  <cp:revision>2</cp:revision>
  <dcterms:created xsi:type="dcterms:W3CDTF">2020-02-06T18:02:18Z</dcterms:created>
  <dcterms:modified xsi:type="dcterms:W3CDTF">2020-02-06T18:08:10Z</dcterms:modified>
</cp:coreProperties>
</file>